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5" r:id="rId2"/>
    <p:sldMasterId id="2147483737" r:id="rId3"/>
    <p:sldMasterId id="2147483740" r:id="rId4"/>
    <p:sldMasterId id="2147483743" r:id="rId5"/>
    <p:sldMasterId id="2147483746" r:id="rId6"/>
    <p:sldMasterId id="2147483749" r:id="rId7"/>
    <p:sldMasterId id="2147483752" r:id="rId8"/>
    <p:sldMasterId id="2147483757" r:id="rId9"/>
    <p:sldMasterId id="2147483760" r:id="rId10"/>
    <p:sldMasterId id="2147483763" r:id="rId11"/>
    <p:sldMasterId id="2147483768" r:id="rId12"/>
  </p:sldMasterIdLst>
  <p:notesMasterIdLst>
    <p:notesMasterId r:id="rId31"/>
  </p:notesMasterIdLst>
  <p:handoutMasterIdLst>
    <p:handoutMasterId r:id="rId32"/>
  </p:handoutMasterIdLst>
  <p:sldIdLst>
    <p:sldId id="266" r:id="rId13"/>
    <p:sldId id="267" r:id="rId14"/>
    <p:sldId id="268" r:id="rId15"/>
    <p:sldId id="258" r:id="rId16"/>
    <p:sldId id="259" r:id="rId17"/>
    <p:sldId id="263" r:id="rId18"/>
    <p:sldId id="272" r:id="rId19"/>
    <p:sldId id="269" r:id="rId20"/>
    <p:sldId id="270" r:id="rId21"/>
    <p:sldId id="276" r:id="rId22"/>
    <p:sldId id="271" r:id="rId23"/>
    <p:sldId id="262" r:id="rId24"/>
    <p:sldId id="261" r:id="rId25"/>
    <p:sldId id="260" r:id="rId26"/>
    <p:sldId id="274" r:id="rId27"/>
    <p:sldId id="265" r:id="rId28"/>
    <p:sldId id="264" r:id="rId29"/>
    <p:sldId id="273"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elds, Rhonda E CIV USARMY CESWF (USA)" initials="FRECUC(" lastIdx="2" clrIdx="0">
    <p:extLst>
      <p:ext uri="{19B8F6BF-5375-455C-9EA6-DF929625EA0E}">
        <p15:presenceInfo xmlns:p15="http://schemas.microsoft.com/office/powerpoint/2012/main" userId="S-1-5-21-3137203474-312046395-1498476904-856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A9331"/>
    <a:srgbClr val="CC6600"/>
    <a:srgbClr val="9900CC"/>
    <a:srgbClr val="502850"/>
    <a:srgbClr val="B09BC1"/>
    <a:srgbClr val="C3B3D1"/>
    <a:srgbClr val="A0A9BA"/>
    <a:srgbClr val="D6CBDF"/>
    <a:srgbClr val="008000"/>
    <a:srgbClr val="505A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62088" autoAdjust="0"/>
  </p:normalViewPr>
  <p:slideViewPr>
    <p:cSldViewPr snapToGrid="0">
      <p:cViewPr varScale="1">
        <p:scale>
          <a:sx n="70" d="100"/>
          <a:sy n="70" d="100"/>
        </p:scale>
        <p:origin x="2538" y="7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78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12.xml"/><Relationship Id="rId7"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6.xml"/><Relationship Id="rId5" Type="http://schemas.openxmlformats.org/officeDocument/2006/relationships/slide" Target="../slides/slide17.xml"/><Relationship Id="rId4"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7A415-6E9F-48B3-A5BC-D018E9A7D08B}"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D7506F5D-C6AE-4356-9D1E-DC85E44E5EDA}">
      <dgm:prSet phldrT="[Text]"/>
      <dgm:spPr>
        <a:solidFill>
          <a:srgbClr val="00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2"/>
              </a:solidFill>
            </a:rPr>
            <a:t>What is a master plan?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D973566-389A-47FD-9E8B-8C3E54A2998F}" type="parTrans" cxnId="{8B959A0D-23B3-4772-A45A-ADA6E0F93754}">
      <dgm:prSet/>
      <dgm:spPr/>
      <dgm:t>
        <a:bodyPr/>
        <a:lstStyle/>
        <a:p>
          <a:endParaRPr lang="en-US"/>
        </a:p>
      </dgm:t>
    </dgm:pt>
    <dgm:pt modelId="{6AA244A6-F48E-4BC4-8A87-5CA67A3ADF2A}" type="sibTrans" cxnId="{8B959A0D-23B3-4772-A45A-ADA6E0F93754}">
      <dgm:prSet/>
      <dgm:spPr/>
      <dgm:t>
        <a:bodyPr/>
        <a:lstStyle/>
        <a:p>
          <a:endParaRPr lang="en-US"/>
        </a:p>
      </dgm:t>
    </dgm:pt>
    <dgm:pt modelId="{01417FEC-65FF-4CA7-ACB2-A982BDC8EC0F}">
      <dgm:prSet phldrT="[Text]"/>
      <dgm:spPr>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2"/>
              </a:solidFill>
            </a:rPr>
            <a:t>Why do a revision?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54E76BA-2BCB-49DB-89DD-621B6310741E}" type="parTrans" cxnId="{221CDD4A-EB65-414E-9C2E-3B0BA84A90E6}">
      <dgm:prSet/>
      <dgm:spPr/>
      <dgm:t>
        <a:bodyPr/>
        <a:lstStyle/>
        <a:p>
          <a:endParaRPr lang="en-US"/>
        </a:p>
      </dgm:t>
    </dgm:pt>
    <dgm:pt modelId="{028D7312-6522-4EAD-B244-50F1D444BDC2}" type="sibTrans" cxnId="{221CDD4A-EB65-414E-9C2E-3B0BA84A90E6}">
      <dgm:prSet/>
      <dgm:spPr/>
      <dgm:t>
        <a:bodyPr/>
        <a:lstStyle/>
        <a:p>
          <a:endParaRPr lang="en-US"/>
        </a:p>
      </dgm:t>
    </dgm:pt>
    <dgm:pt modelId="{B430FA14-3F83-4E7E-9482-A1EF23773ED4}">
      <dgm:prSet phldrT="[Text]"/>
      <dgm:spPr>
        <a:solidFill>
          <a:srgbClr val="640A0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2"/>
              </a:solidFill>
            </a:rPr>
            <a:t>What is not part of a master plan?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5AA9C710-36A0-4AEF-80F6-0723F8EEB291}" type="parTrans" cxnId="{0F15487E-0F41-402A-8AF2-452AF06C485D}">
      <dgm:prSet/>
      <dgm:spPr/>
      <dgm:t>
        <a:bodyPr/>
        <a:lstStyle/>
        <a:p>
          <a:endParaRPr lang="en-US"/>
        </a:p>
      </dgm:t>
    </dgm:pt>
    <dgm:pt modelId="{00242143-213C-4D63-8788-796A7F16CC03}" type="sibTrans" cxnId="{0F15487E-0F41-402A-8AF2-452AF06C485D}">
      <dgm:prSet/>
      <dgm:spPr/>
      <dgm:t>
        <a:bodyPr/>
        <a:lstStyle/>
        <a:p>
          <a:endParaRPr lang="en-US"/>
        </a:p>
      </dgm:t>
    </dgm:pt>
    <dgm:pt modelId="{920B1FED-E932-4BE0-9288-3FD8DA4FD6B5}">
      <dgm:prSet phldrT="[Text]"/>
      <dgm:spPr>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2"/>
              </a:solidFill>
            </a:rPr>
            <a:t>How can I participate?</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B337DF1-F788-4CF8-9D87-7941BDD710F4}" type="parTrans" cxnId="{6F0354AB-8F0A-4934-AF4B-88AF24A48CE5}">
      <dgm:prSet/>
      <dgm:spPr/>
      <dgm:t>
        <a:bodyPr/>
        <a:lstStyle/>
        <a:p>
          <a:endParaRPr lang="en-US"/>
        </a:p>
      </dgm:t>
    </dgm:pt>
    <dgm:pt modelId="{B5AF3903-73DE-4FD5-9586-3B7EB0D3D4AC}" type="sibTrans" cxnId="{6F0354AB-8F0A-4934-AF4B-88AF24A48CE5}">
      <dgm:prSet/>
      <dgm:spPr/>
      <dgm:t>
        <a:bodyPr/>
        <a:lstStyle/>
        <a:p>
          <a:endParaRPr lang="en-US"/>
        </a:p>
      </dgm:t>
    </dgm:pt>
    <dgm:pt modelId="{33FF474A-45D1-4A1D-954E-E49DFC046081}">
      <dgm:prSet/>
      <dgm:spPr>
        <a:solidFill>
          <a:srgbClr val="00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2"/>
              </a:solidFill>
            </a:rPr>
            <a:t>When will the master plan be done?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D77FF121-4790-46DE-A6FE-D8FB0161B926}" type="parTrans" cxnId="{5E6A667A-2C81-4595-803A-567C4B867699}">
      <dgm:prSet/>
      <dgm:spPr/>
      <dgm:t>
        <a:bodyPr/>
        <a:lstStyle/>
        <a:p>
          <a:endParaRPr lang="en-US"/>
        </a:p>
      </dgm:t>
    </dgm:pt>
    <dgm:pt modelId="{F3E8FF6E-92DD-4250-B69E-E672D4C8B1B5}" type="sibTrans" cxnId="{5E6A667A-2C81-4595-803A-567C4B867699}">
      <dgm:prSet/>
      <dgm:spPr/>
      <dgm:t>
        <a:bodyPr/>
        <a:lstStyle/>
        <a:p>
          <a:endParaRPr lang="en-US"/>
        </a:p>
      </dgm:t>
    </dgm:pt>
    <dgm:pt modelId="{DF4104E6-0D72-45A2-84F7-D2D99269E7EE}">
      <dgm:prSet/>
      <dgm:spPr>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2"/>
              </a:solidFill>
            </a:rPr>
            <a:t>Who can I talk to about the plan?</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706F1B3E-561E-4499-8350-DDD1056A0117}" type="parTrans" cxnId="{CEDEDB18-8F93-4A3B-BFEE-2FAC109DF0F2}">
      <dgm:prSet/>
      <dgm:spPr/>
      <dgm:t>
        <a:bodyPr/>
        <a:lstStyle/>
        <a:p>
          <a:endParaRPr lang="en-US"/>
        </a:p>
      </dgm:t>
    </dgm:pt>
    <dgm:pt modelId="{D50C456C-9874-4F96-9112-4D4881378411}" type="sibTrans" cxnId="{CEDEDB18-8F93-4A3B-BFEE-2FAC109DF0F2}">
      <dgm:prSet/>
      <dgm:spPr/>
      <dgm:t>
        <a:bodyPr/>
        <a:lstStyle/>
        <a:p>
          <a:endParaRPr lang="en-US"/>
        </a:p>
      </dgm:t>
    </dgm:pt>
    <dgm:pt modelId="{90D3B8FC-0C70-4615-B4A6-29FBB1D67FFD}">
      <dgm:prSet/>
      <dgm:spPr>
        <a:solidFill>
          <a:srgbClr val="5028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2"/>
              </a:solidFill>
            </a:rPr>
            <a:t>What is the revision process?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894B554-9F6D-4551-8143-87314FE7FE2B}" type="parTrans" cxnId="{9D725062-F6D7-4721-92F4-248B6B0C5790}">
      <dgm:prSet/>
      <dgm:spPr/>
      <dgm:t>
        <a:bodyPr/>
        <a:lstStyle/>
        <a:p>
          <a:endParaRPr lang="en-US"/>
        </a:p>
      </dgm:t>
    </dgm:pt>
    <dgm:pt modelId="{95CC10C7-5362-4A1D-8CA5-49133F701824}" type="sibTrans" cxnId="{9D725062-F6D7-4721-92F4-248B6B0C5790}">
      <dgm:prSet/>
      <dgm:spPr/>
      <dgm:t>
        <a:bodyPr/>
        <a:lstStyle/>
        <a:p>
          <a:endParaRPr lang="en-US"/>
        </a:p>
      </dgm:t>
    </dgm:pt>
    <dgm:pt modelId="{258980F7-8852-4E08-8CE1-25DD47DC99E7}">
      <dgm:prSet/>
      <dgm:spPr>
        <a:solidFill>
          <a:srgbClr val="9900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bg2"/>
              </a:solidFill>
            </a:rPr>
            <a:t>What is changing in the plan?</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1616EE2-5BDC-45F9-A089-C7C6EBDDB12B}" type="parTrans" cxnId="{28C49907-AD44-4640-B08D-33C6E170481D}">
      <dgm:prSet/>
      <dgm:spPr/>
      <dgm:t>
        <a:bodyPr/>
        <a:lstStyle/>
        <a:p>
          <a:endParaRPr lang="en-US"/>
        </a:p>
      </dgm:t>
    </dgm:pt>
    <dgm:pt modelId="{10A34A85-371E-4A44-88A7-79820D0024D2}" type="sibTrans" cxnId="{28C49907-AD44-4640-B08D-33C6E170481D}">
      <dgm:prSet/>
      <dgm:spPr/>
      <dgm:t>
        <a:bodyPr/>
        <a:lstStyle/>
        <a:p>
          <a:endParaRPr lang="en-US"/>
        </a:p>
      </dgm:t>
    </dgm:pt>
    <dgm:pt modelId="{077D39D1-2E69-41CE-8686-E2EFBD2ACDA2}" type="pres">
      <dgm:prSet presAssocID="{9B27A415-6E9F-48B3-A5BC-D018E9A7D08B}" presName="diagram" presStyleCnt="0">
        <dgm:presLayoutVars>
          <dgm:dir/>
          <dgm:resizeHandles val="exact"/>
        </dgm:presLayoutVars>
      </dgm:prSet>
      <dgm:spPr/>
    </dgm:pt>
    <dgm:pt modelId="{BC59D3E0-8A91-46D5-9837-6A936AEA04E8}" type="pres">
      <dgm:prSet presAssocID="{D7506F5D-C6AE-4356-9D1E-DC85E44E5EDA}" presName="node" presStyleLbl="node1" presStyleIdx="0" presStyleCnt="8">
        <dgm:presLayoutVars>
          <dgm:bulletEnabled val="1"/>
        </dgm:presLayoutVars>
      </dgm:prSet>
      <dgm:spPr/>
    </dgm:pt>
    <dgm:pt modelId="{5BF3BAD1-CE28-4C70-B235-DF6F111304F6}" type="pres">
      <dgm:prSet presAssocID="{6AA244A6-F48E-4BC4-8A87-5CA67A3ADF2A}" presName="sibTrans" presStyleCnt="0"/>
      <dgm:spPr/>
    </dgm:pt>
    <dgm:pt modelId="{03108C8E-7DE2-4DA7-BB88-1275F27ACB30}" type="pres">
      <dgm:prSet presAssocID="{01417FEC-65FF-4CA7-ACB2-A982BDC8EC0F}" presName="node" presStyleLbl="node1" presStyleIdx="1" presStyleCnt="8">
        <dgm:presLayoutVars>
          <dgm:bulletEnabled val="1"/>
        </dgm:presLayoutVars>
      </dgm:prSet>
      <dgm:spPr/>
    </dgm:pt>
    <dgm:pt modelId="{C915D51D-1246-44C1-944C-D32E0A888146}" type="pres">
      <dgm:prSet presAssocID="{028D7312-6522-4EAD-B244-50F1D444BDC2}" presName="sibTrans" presStyleCnt="0"/>
      <dgm:spPr/>
    </dgm:pt>
    <dgm:pt modelId="{56026698-A7EC-4133-BCDF-A288F0AFF507}" type="pres">
      <dgm:prSet presAssocID="{90D3B8FC-0C70-4615-B4A6-29FBB1D67FFD}" presName="node" presStyleLbl="node1" presStyleIdx="2" presStyleCnt="8">
        <dgm:presLayoutVars>
          <dgm:bulletEnabled val="1"/>
        </dgm:presLayoutVars>
      </dgm:prSet>
      <dgm:spPr/>
    </dgm:pt>
    <dgm:pt modelId="{3D20777C-E4EB-4C08-98B5-6A84EB208FBC}" type="pres">
      <dgm:prSet presAssocID="{95CC10C7-5362-4A1D-8CA5-49133F701824}" presName="sibTrans" presStyleCnt="0"/>
      <dgm:spPr/>
    </dgm:pt>
    <dgm:pt modelId="{67BB524B-502C-4C99-9EBD-11D4BDC81D3F}" type="pres">
      <dgm:prSet presAssocID="{B430FA14-3F83-4E7E-9482-A1EF23773ED4}" presName="node" presStyleLbl="node1" presStyleIdx="3" presStyleCnt="8">
        <dgm:presLayoutVars>
          <dgm:bulletEnabled val="1"/>
        </dgm:presLayoutVars>
      </dgm:prSet>
      <dgm:spPr/>
    </dgm:pt>
    <dgm:pt modelId="{4E64E44B-17E9-4343-9DA5-8EA12F2873B2}" type="pres">
      <dgm:prSet presAssocID="{00242143-213C-4D63-8788-796A7F16CC03}" presName="sibTrans" presStyleCnt="0"/>
      <dgm:spPr/>
    </dgm:pt>
    <dgm:pt modelId="{340D166C-4FB5-498C-863A-8EFA1EF37E89}" type="pres">
      <dgm:prSet presAssocID="{920B1FED-E932-4BE0-9288-3FD8DA4FD6B5}" presName="node" presStyleLbl="node1" presStyleIdx="4" presStyleCnt="8" custLinFactX="11414" custLinFactNeighborX="100000" custLinFactNeighborY="2873">
        <dgm:presLayoutVars>
          <dgm:bulletEnabled val="1"/>
        </dgm:presLayoutVars>
      </dgm:prSet>
      <dgm:spPr/>
    </dgm:pt>
    <dgm:pt modelId="{9334C62E-F80D-4593-B11F-02B546EBEE1D}" type="pres">
      <dgm:prSet presAssocID="{B5AF3903-73DE-4FD5-9586-3B7EB0D3D4AC}" presName="sibTrans" presStyleCnt="0"/>
      <dgm:spPr/>
    </dgm:pt>
    <dgm:pt modelId="{9FECD14B-51F7-4E02-B640-053B8DB999FE}" type="pres">
      <dgm:prSet presAssocID="{258980F7-8852-4E08-8CE1-25DD47DC99E7}" presName="node" presStyleLbl="node1" presStyleIdx="5" presStyleCnt="8" custLinFactX="-10000" custLinFactNeighborX="-100000" custLinFactNeighborY="2873">
        <dgm:presLayoutVars>
          <dgm:bulletEnabled val="1"/>
        </dgm:presLayoutVars>
      </dgm:prSet>
      <dgm:spPr/>
    </dgm:pt>
    <dgm:pt modelId="{A0416662-FB5B-496B-8B95-751A74914D90}" type="pres">
      <dgm:prSet presAssocID="{10A34A85-371E-4A44-88A7-79820D0024D2}" presName="sibTrans" presStyleCnt="0"/>
      <dgm:spPr/>
    </dgm:pt>
    <dgm:pt modelId="{527C6B48-3647-4AC0-85A6-7DB5290CAD3C}" type="pres">
      <dgm:prSet presAssocID="{33FF474A-45D1-4A1D-954E-E49DFC046081}" presName="node" presStyleLbl="node1" presStyleIdx="6" presStyleCnt="8" custLinFactX="10172" custLinFactNeighborX="100000">
        <dgm:presLayoutVars>
          <dgm:bulletEnabled val="1"/>
        </dgm:presLayoutVars>
      </dgm:prSet>
      <dgm:spPr/>
    </dgm:pt>
    <dgm:pt modelId="{7E2DBD63-7472-4CCC-813A-97A81BEF4C54}" type="pres">
      <dgm:prSet presAssocID="{F3E8FF6E-92DD-4250-B69E-E672D4C8B1B5}" presName="sibTrans" presStyleCnt="0"/>
      <dgm:spPr/>
    </dgm:pt>
    <dgm:pt modelId="{109A5456-7860-4420-8AA8-5FB000B63E87}" type="pres">
      <dgm:prSet presAssocID="{DF4104E6-0D72-45A2-84F7-D2D99269E7EE}" presName="node" presStyleLbl="node1" presStyleIdx="7" presStyleCnt="8" custLinFactX="-11277" custLinFactNeighborX="-100000" custLinFactNeighborY="1060">
        <dgm:presLayoutVars>
          <dgm:bulletEnabled val="1"/>
        </dgm:presLayoutVars>
      </dgm:prSet>
      <dgm:spPr/>
    </dgm:pt>
  </dgm:ptLst>
  <dgm:cxnLst>
    <dgm:cxn modelId="{D4BFD303-7DA2-4FF6-9D70-10CD813C41EE}" type="presOf" srcId="{33FF474A-45D1-4A1D-954E-E49DFC046081}" destId="{527C6B48-3647-4AC0-85A6-7DB5290CAD3C}" srcOrd="0" destOrd="0" presId="urn:microsoft.com/office/officeart/2005/8/layout/default"/>
    <dgm:cxn modelId="{28C49907-AD44-4640-B08D-33C6E170481D}" srcId="{9B27A415-6E9F-48B3-A5BC-D018E9A7D08B}" destId="{258980F7-8852-4E08-8CE1-25DD47DC99E7}" srcOrd="5" destOrd="0" parTransId="{21616EE2-5BDC-45F9-A089-C7C6EBDDB12B}" sibTransId="{10A34A85-371E-4A44-88A7-79820D0024D2}"/>
    <dgm:cxn modelId="{38DB010A-1713-4094-BAF6-58A964F7383A}" type="presOf" srcId="{DF4104E6-0D72-45A2-84F7-D2D99269E7EE}" destId="{109A5456-7860-4420-8AA8-5FB000B63E87}" srcOrd="0" destOrd="0" presId="urn:microsoft.com/office/officeart/2005/8/layout/default"/>
    <dgm:cxn modelId="{8B959A0D-23B3-4772-A45A-ADA6E0F93754}" srcId="{9B27A415-6E9F-48B3-A5BC-D018E9A7D08B}" destId="{D7506F5D-C6AE-4356-9D1E-DC85E44E5EDA}" srcOrd="0" destOrd="0" parTransId="{CD973566-389A-47FD-9E8B-8C3E54A2998F}" sibTransId="{6AA244A6-F48E-4BC4-8A87-5CA67A3ADF2A}"/>
    <dgm:cxn modelId="{A8B3FF10-B81B-476D-B91C-4BCDEFE8E456}" type="presOf" srcId="{D7506F5D-C6AE-4356-9D1E-DC85E44E5EDA}" destId="{BC59D3E0-8A91-46D5-9837-6A936AEA04E8}" srcOrd="0" destOrd="0" presId="urn:microsoft.com/office/officeart/2005/8/layout/default"/>
    <dgm:cxn modelId="{CEDEDB18-8F93-4A3B-BFEE-2FAC109DF0F2}" srcId="{9B27A415-6E9F-48B3-A5BC-D018E9A7D08B}" destId="{DF4104E6-0D72-45A2-84F7-D2D99269E7EE}" srcOrd="7" destOrd="0" parTransId="{706F1B3E-561E-4499-8350-DDD1056A0117}" sibTransId="{D50C456C-9874-4F96-9112-4D4881378411}"/>
    <dgm:cxn modelId="{0D1C5660-927E-4AC0-8E4F-4947475C2FFF}" type="presOf" srcId="{920B1FED-E932-4BE0-9288-3FD8DA4FD6B5}" destId="{340D166C-4FB5-498C-863A-8EFA1EF37E89}" srcOrd="0" destOrd="0" presId="urn:microsoft.com/office/officeart/2005/8/layout/default"/>
    <dgm:cxn modelId="{9D725062-F6D7-4721-92F4-248B6B0C5790}" srcId="{9B27A415-6E9F-48B3-A5BC-D018E9A7D08B}" destId="{90D3B8FC-0C70-4615-B4A6-29FBB1D67FFD}" srcOrd="2" destOrd="0" parTransId="{7894B554-9F6D-4551-8143-87314FE7FE2B}" sibTransId="{95CC10C7-5362-4A1D-8CA5-49133F701824}"/>
    <dgm:cxn modelId="{221CDD4A-EB65-414E-9C2E-3B0BA84A90E6}" srcId="{9B27A415-6E9F-48B3-A5BC-D018E9A7D08B}" destId="{01417FEC-65FF-4CA7-ACB2-A982BDC8EC0F}" srcOrd="1" destOrd="0" parTransId="{454E76BA-2BCB-49DB-89DD-621B6310741E}" sibTransId="{028D7312-6522-4EAD-B244-50F1D444BDC2}"/>
    <dgm:cxn modelId="{E3D7296D-337B-4130-8E2A-DDACCDEF6C16}" type="presOf" srcId="{90D3B8FC-0C70-4615-B4A6-29FBB1D67FFD}" destId="{56026698-A7EC-4133-BCDF-A288F0AFF507}" srcOrd="0" destOrd="0" presId="urn:microsoft.com/office/officeart/2005/8/layout/default"/>
    <dgm:cxn modelId="{5E6A667A-2C81-4595-803A-567C4B867699}" srcId="{9B27A415-6E9F-48B3-A5BC-D018E9A7D08B}" destId="{33FF474A-45D1-4A1D-954E-E49DFC046081}" srcOrd="6" destOrd="0" parTransId="{D77FF121-4790-46DE-A6FE-D8FB0161B926}" sibTransId="{F3E8FF6E-92DD-4250-B69E-E672D4C8B1B5}"/>
    <dgm:cxn modelId="{0F15487E-0F41-402A-8AF2-452AF06C485D}" srcId="{9B27A415-6E9F-48B3-A5BC-D018E9A7D08B}" destId="{B430FA14-3F83-4E7E-9482-A1EF23773ED4}" srcOrd="3" destOrd="0" parTransId="{5AA9C710-36A0-4AEF-80F6-0723F8EEB291}" sibTransId="{00242143-213C-4D63-8788-796A7F16CC03}"/>
    <dgm:cxn modelId="{811D4C86-8518-4755-AF3A-B4C39A0390BF}" type="presOf" srcId="{258980F7-8852-4E08-8CE1-25DD47DC99E7}" destId="{9FECD14B-51F7-4E02-B640-053B8DB999FE}" srcOrd="0" destOrd="0" presId="urn:microsoft.com/office/officeart/2005/8/layout/default"/>
    <dgm:cxn modelId="{0A611C89-37E4-47DE-99E1-E2B4B634D814}" type="presOf" srcId="{9B27A415-6E9F-48B3-A5BC-D018E9A7D08B}" destId="{077D39D1-2E69-41CE-8686-E2EFBD2ACDA2}" srcOrd="0" destOrd="0" presId="urn:microsoft.com/office/officeart/2005/8/layout/default"/>
    <dgm:cxn modelId="{6F0354AB-8F0A-4934-AF4B-88AF24A48CE5}" srcId="{9B27A415-6E9F-48B3-A5BC-D018E9A7D08B}" destId="{920B1FED-E932-4BE0-9288-3FD8DA4FD6B5}" srcOrd="4" destOrd="0" parTransId="{BB337DF1-F788-4CF8-9D87-7941BDD710F4}" sibTransId="{B5AF3903-73DE-4FD5-9586-3B7EB0D3D4AC}"/>
    <dgm:cxn modelId="{7C3381D0-AAEF-4EDC-A588-BB99669ADD52}" type="presOf" srcId="{B430FA14-3F83-4E7E-9482-A1EF23773ED4}" destId="{67BB524B-502C-4C99-9EBD-11D4BDC81D3F}" srcOrd="0" destOrd="0" presId="urn:microsoft.com/office/officeart/2005/8/layout/default"/>
    <dgm:cxn modelId="{57D461E5-F36A-4EA5-89DB-D621CCA71145}" type="presOf" srcId="{01417FEC-65FF-4CA7-ACB2-A982BDC8EC0F}" destId="{03108C8E-7DE2-4DA7-BB88-1275F27ACB30}" srcOrd="0" destOrd="0" presId="urn:microsoft.com/office/officeart/2005/8/layout/default"/>
    <dgm:cxn modelId="{77D68632-455D-4078-A270-3671EDF2362D}" type="presParOf" srcId="{077D39D1-2E69-41CE-8686-E2EFBD2ACDA2}" destId="{BC59D3E0-8A91-46D5-9837-6A936AEA04E8}" srcOrd="0" destOrd="0" presId="urn:microsoft.com/office/officeart/2005/8/layout/default"/>
    <dgm:cxn modelId="{CC4BD1FB-F9D6-46CB-817B-C9217F354ADC}" type="presParOf" srcId="{077D39D1-2E69-41CE-8686-E2EFBD2ACDA2}" destId="{5BF3BAD1-CE28-4C70-B235-DF6F111304F6}" srcOrd="1" destOrd="0" presId="urn:microsoft.com/office/officeart/2005/8/layout/default"/>
    <dgm:cxn modelId="{26B3F531-3F61-4DCF-A353-D0C79B6A26D3}" type="presParOf" srcId="{077D39D1-2E69-41CE-8686-E2EFBD2ACDA2}" destId="{03108C8E-7DE2-4DA7-BB88-1275F27ACB30}" srcOrd="2" destOrd="0" presId="urn:microsoft.com/office/officeart/2005/8/layout/default"/>
    <dgm:cxn modelId="{936D2604-58FB-4919-B2AC-A0A845F5C504}" type="presParOf" srcId="{077D39D1-2E69-41CE-8686-E2EFBD2ACDA2}" destId="{C915D51D-1246-44C1-944C-D32E0A888146}" srcOrd="3" destOrd="0" presId="urn:microsoft.com/office/officeart/2005/8/layout/default"/>
    <dgm:cxn modelId="{FE242118-B01A-4060-8834-399F0AA3EE4B}" type="presParOf" srcId="{077D39D1-2E69-41CE-8686-E2EFBD2ACDA2}" destId="{56026698-A7EC-4133-BCDF-A288F0AFF507}" srcOrd="4" destOrd="0" presId="urn:microsoft.com/office/officeart/2005/8/layout/default"/>
    <dgm:cxn modelId="{951DCF41-BB8B-4B87-AC58-52F5ED640CB9}" type="presParOf" srcId="{077D39D1-2E69-41CE-8686-E2EFBD2ACDA2}" destId="{3D20777C-E4EB-4C08-98B5-6A84EB208FBC}" srcOrd="5" destOrd="0" presId="urn:microsoft.com/office/officeart/2005/8/layout/default"/>
    <dgm:cxn modelId="{99F18F40-4FC1-441E-9398-FEE587641F46}" type="presParOf" srcId="{077D39D1-2E69-41CE-8686-E2EFBD2ACDA2}" destId="{67BB524B-502C-4C99-9EBD-11D4BDC81D3F}" srcOrd="6" destOrd="0" presId="urn:microsoft.com/office/officeart/2005/8/layout/default"/>
    <dgm:cxn modelId="{DA6A7A73-65F5-46DC-90AE-28548D66FDB4}" type="presParOf" srcId="{077D39D1-2E69-41CE-8686-E2EFBD2ACDA2}" destId="{4E64E44B-17E9-4343-9DA5-8EA12F2873B2}" srcOrd="7" destOrd="0" presId="urn:microsoft.com/office/officeart/2005/8/layout/default"/>
    <dgm:cxn modelId="{243E3A6C-30CD-4BE0-9ED2-685227F577D3}" type="presParOf" srcId="{077D39D1-2E69-41CE-8686-E2EFBD2ACDA2}" destId="{340D166C-4FB5-498C-863A-8EFA1EF37E89}" srcOrd="8" destOrd="0" presId="urn:microsoft.com/office/officeart/2005/8/layout/default"/>
    <dgm:cxn modelId="{3201D8FF-BD46-4761-8251-8F6EC1020CFC}" type="presParOf" srcId="{077D39D1-2E69-41CE-8686-E2EFBD2ACDA2}" destId="{9334C62E-F80D-4593-B11F-02B546EBEE1D}" srcOrd="9" destOrd="0" presId="urn:microsoft.com/office/officeart/2005/8/layout/default"/>
    <dgm:cxn modelId="{7503A5F2-DDF1-4507-A138-40876F6571D8}" type="presParOf" srcId="{077D39D1-2E69-41CE-8686-E2EFBD2ACDA2}" destId="{9FECD14B-51F7-4E02-B640-053B8DB999FE}" srcOrd="10" destOrd="0" presId="urn:microsoft.com/office/officeart/2005/8/layout/default"/>
    <dgm:cxn modelId="{31179B86-641D-4BEA-9919-6839AF1D2E57}" type="presParOf" srcId="{077D39D1-2E69-41CE-8686-E2EFBD2ACDA2}" destId="{A0416662-FB5B-496B-8B95-751A74914D90}" srcOrd="11" destOrd="0" presId="urn:microsoft.com/office/officeart/2005/8/layout/default"/>
    <dgm:cxn modelId="{746E6815-075B-485D-A4AE-ED9AEBA33EFE}" type="presParOf" srcId="{077D39D1-2E69-41CE-8686-E2EFBD2ACDA2}" destId="{527C6B48-3647-4AC0-85A6-7DB5290CAD3C}" srcOrd="12" destOrd="0" presId="urn:microsoft.com/office/officeart/2005/8/layout/default"/>
    <dgm:cxn modelId="{4772C0C8-1CA9-4817-8846-920BF9F17752}" type="presParOf" srcId="{077D39D1-2E69-41CE-8686-E2EFBD2ACDA2}" destId="{7E2DBD63-7472-4CCC-813A-97A81BEF4C54}" srcOrd="13" destOrd="0" presId="urn:microsoft.com/office/officeart/2005/8/layout/default"/>
    <dgm:cxn modelId="{2B27B204-5527-4A58-AD5F-395C4F7D83D5}" type="presParOf" srcId="{077D39D1-2E69-41CE-8686-E2EFBD2ACDA2}" destId="{109A5456-7860-4420-8AA8-5FB000B63E87}" srcOrd="14" destOrd="0" presId="urn:microsoft.com/office/officeart/2005/8/layout/default"/>
  </dgm:cxnLst>
  <dgm:bg>
    <a:effect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9D3E0-8A91-46D5-9837-6A936AEA04E8}">
      <dsp:nvSpPr>
        <dsp:cNvPr id="0" name=""/>
        <dsp:cNvSpPr/>
      </dsp:nvSpPr>
      <dsp:spPr>
        <a:xfrm>
          <a:off x="0" y="55562"/>
          <a:ext cx="2357437" cy="1414462"/>
        </a:xfrm>
        <a:prstGeom prst="rect">
          <a:avLst/>
        </a:prstGeom>
        <a:solidFill>
          <a:srgbClr val="000066"/>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a master plan?</a:t>
          </a:r>
        </a:p>
      </dsp:txBody>
      <dsp:txXfrm>
        <a:off x="0" y="55562"/>
        <a:ext cx="2357437" cy="1414462"/>
      </dsp:txXfrm>
    </dsp:sp>
    <dsp:sp modelId="{03108C8E-7DE2-4DA7-BB88-1275F27ACB30}">
      <dsp:nvSpPr>
        <dsp:cNvPr id="0" name=""/>
        <dsp:cNvSpPr/>
      </dsp:nvSpPr>
      <dsp:spPr>
        <a:xfrm>
          <a:off x="2593181" y="55562"/>
          <a:ext cx="2357437" cy="1414462"/>
        </a:xfrm>
        <a:prstGeom prst="rect">
          <a:avLst/>
        </a:prstGeom>
        <a:solidFill>
          <a:srgbClr val="008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Why do a revision?</a:t>
          </a:r>
        </a:p>
      </dsp:txBody>
      <dsp:txXfrm>
        <a:off x="2593181" y="55562"/>
        <a:ext cx="2357437" cy="1414462"/>
      </dsp:txXfrm>
    </dsp:sp>
    <dsp:sp modelId="{56026698-A7EC-4133-BCDF-A288F0AFF507}">
      <dsp:nvSpPr>
        <dsp:cNvPr id="0" name=""/>
        <dsp:cNvSpPr/>
      </dsp:nvSpPr>
      <dsp:spPr>
        <a:xfrm>
          <a:off x="5186362" y="55562"/>
          <a:ext cx="2357437" cy="1414462"/>
        </a:xfrm>
        <a:prstGeom prst="rect">
          <a:avLst/>
        </a:prstGeom>
        <a:solidFill>
          <a:srgbClr val="5028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the revision process?</a:t>
          </a:r>
        </a:p>
      </dsp:txBody>
      <dsp:txXfrm>
        <a:off x="5186362" y="55562"/>
        <a:ext cx="2357437" cy="1414462"/>
      </dsp:txXfrm>
    </dsp:sp>
    <dsp:sp modelId="{67BB524B-502C-4C99-9EBD-11D4BDC81D3F}">
      <dsp:nvSpPr>
        <dsp:cNvPr id="0" name=""/>
        <dsp:cNvSpPr/>
      </dsp:nvSpPr>
      <dsp:spPr>
        <a:xfrm>
          <a:off x="0" y="1705768"/>
          <a:ext cx="2357437" cy="1414462"/>
        </a:xfrm>
        <a:prstGeom prst="rect">
          <a:avLst/>
        </a:prstGeom>
        <a:solidFill>
          <a:srgbClr val="640A0A"/>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not part of a master plan?</a:t>
          </a:r>
        </a:p>
      </dsp:txBody>
      <dsp:txXfrm>
        <a:off x="0" y="1705768"/>
        <a:ext cx="2357437" cy="1414462"/>
      </dsp:txXfrm>
    </dsp:sp>
    <dsp:sp modelId="{340D166C-4FB5-498C-863A-8EFA1EF37E89}">
      <dsp:nvSpPr>
        <dsp:cNvPr id="0" name=""/>
        <dsp:cNvSpPr/>
      </dsp:nvSpPr>
      <dsp:spPr>
        <a:xfrm>
          <a:off x="5186362" y="1746406"/>
          <a:ext cx="2357437" cy="1414462"/>
        </a:xfrm>
        <a:prstGeom prst="rect">
          <a:avLst/>
        </a:prstGeom>
        <a:solidFill>
          <a:srgbClr val="FF99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How can I participate?</a:t>
          </a:r>
        </a:p>
      </dsp:txBody>
      <dsp:txXfrm>
        <a:off x="5186362" y="1746406"/>
        <a:ext cx="2357437" cy="1414462"/>
      </dsp:txXfrm>
    </dsp:sp>
    <dsp:sp modelId="{9FECD14B-51F7-4E02-B640-053B8DB999FE}">
      <dsp:nvSpPr>
        <dsp:cNvPr id="0" name=""/>
        <dsp:cNvSpPr/>
      </dsp:nvSpPr>
      <dsp:spPr>
        <a:xfrm>
          <a:off x="2593181" y="1746406"/>
          <a:ext cx="2357437" cy="1414462"/>
        </a:xfrm>
        <a:prstGeom prst="rect">
          <a:avLst/>
        </a:prstGeom>
        <a:solidFill>
          <a:srgbClr val="9900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changing in the plan?</a:t>
          </a:r>
        </a:p>
      </dsp:txBody>
      <dsp:txXfrm>
        <a:off x="2593181" y="1746406"/>
        <a:ext cx="2357437" cy="1414462"/>
      </dsp:txXfrm>
    </dsp:sp>
    <dsp:sp modelId="{527C6B48-3647-4AC0-85A6-7DB5290CAD3C}">
      <dsp:nvSpPr>
        <dsp:cNvPr id="0" name=""/>
        <dsp:cNvSpPr/>
      </dsp:nvSpPr>
      <dsp:spPr>
        <a:xfrm>
          <a:off x="3893826" y="3355975"/>
          <a:ext cx="2357437" cy="1414462"/>
        </a:xfrm>
        <a:prstGeom prst="rect">
          <a:avLst/>
        </a:prstGeom>
        <a:solidFill>
          <a:srgbClr val="0066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When will the master plan be done?</a:t>
          </a:r>
        </a:p>
      </dsp:txBody>
      <dsp:txXfrm>
        <a:off x="3893826" y="3355975"/>
        <a:ext cx="2357437" cy="1414462"/>
      </dsp:txXfrm>
    </dsp:sp>
    <dsp:sp modelId="{109A5456-7860-4420-8AA8-5FB000B63E87}">
      <dsp:nvSpPr>
        <dsp:cNvPr id="0" name=""/>
        <dsp:cNvSpPr/>
      </dsp:nvSpPr>
      <dsp:spPr>
        <a:xfrm>
          <a:off x="1266486" y="3370968"/>
          <a:ext cx="2357437" cy="1414462"/>
        </a:xfrm>
        <a:prstGeom prst="rect">
          <a:avLst/>
        </a:prstGeom>
        <a:solidFill>
          <a:schemeClr val="bg1">
            <a:lumMod val="5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Who can I talk to about the plan?</a:t>
          </a:r>
        </a:p>
      </dsp:txBody>
      <dsp:txXfrm>
        <a:off x="1266486" y="3370968"/>
        <a:ext cx="2357437" cy="14144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A4465B-3E6E-4B51-99A7-AE4708537A0D}"/>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C0C8A5-57EA-4D35-9255-F5FB1272C5AF}"/>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a:t>September 15, 2022</a:t>
            </a:r>
          </a:p>
        </p:txBody>
      </p:sp>
      <p:sp>
        <p:nvSpPr>
          <p:cNvPr id="4" name="Footer Placeholder 3">
            <a:extLst>
              <a:ext uri="{FF2B5EF4-FFF2-40B4-BE49-F238E27FC236}">
                <a16:creationId xmlns:a16="http://schemas.microsoft.com/office/drawing/2014/main" id="{37B372EC-4F32-4A1D-ADB5-BD4435DDC5A0}"/>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719DFD-3951-4022-A6A8-37D65EA1E7F2}"/>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FAE9AB0-77D6-45CF-BE25-23AD31EA45CE}" type="slidenum">
              <a:rPr lang="en-US" smtClean="0"/>
              <a:t>‹#›</a:t>
            </a:fld>
            <a:endParaRPr lang="en-US"/>
          </a:p>
        </p:txBody>
      </p:sp>
    </p:spTree>
    <p:extLst>
      <p:ext uri="{BB962C8B-B14F-4D97-AF65-F5344CB8AC3E}">
        <p14:creationId xmlns:p14="http://schemas.microsoft.com/office/powerpoint/2010/main" val="345831410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8033" y="310055"/>
            <a:ext cx="6237439" cy="328416"/>
          </a:xfrm>
          <a:prstGeom prst="rect">
            <a:avLst/>
          </a:prstGeom>
        </p:spPr>
        <p:txBody>
          <a:bodyPr vert="horz" lIns="96661" tIns="48331" rIns="96661" bIns="48331" rtlCol="0"/>
          <a:lstStyle>
            <a:lvl1pPr algn="l">
              <a:defRPr sz="1400" b="1">
                <a:latin typeface="Arial" panose="020B0604020202020204" pitchFamily="34" charset="0"/>
                <a:cs typeface="Arial" panose="020B0604020202020204" pitchFamily="34" charset="0"/>
              </a:defRPr>
            </a:lvl1pPr>
          </a:lstStyle>
          <a:p>
            <a:r>
              <a:rPr lang="en-US" dirty="0"/>
              <a:t>Town Bluff Dam and B.A. Steinhagen Lake Master Plan Presentation</a:t>
            </a:r>
          </a:p>
        </p:txBody>
      </p:sp>
      <p:sp>
        <p:nvSpPr>
          <p:cNvPr id="4" name="Slide Image Placeholder 3"/>
          <p:cNvSpPr>
            <a:spLocks noGrp="1" noRot="1" noChangeAspect="1"/>
          </p:cNvSpPr>
          <p:nvPr>
            <p:ph type="sldImg" idx="2"/>
          </p:nvPr>
        </p:nvSpPr>
        <p:spPr>
          <a:xfrm>
            <a:off x="538034" y="638471"/>
            <a:ext cx="6237439" cy="4676934"/>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365760" y="5422492"/>
            <a:ext cx="6583680" cy="3589894"/>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Arial" panose="020B0604020202020204" pitchFamily="34" charset="0"/>
                <a:cs typeface="Arial" panose="020B0604020202020204" pitchFamily="34" charset="0"/>
              </a:defRPr>
            </a:lvl1pPr>
          </a:lstStyle>
          <a:p>
            <a:fld id="{83A6F432-3359-4DCA-BDBA-0D4DE4300593}" type="slidenum">
              <a:rPr lang="en-US" smtClean="0"/>
              <a:pPr/>
              <a:t>‹#›</a:t>
            </a:fld>
            <a:endParaRPr lang="en-US" dirty="0"/>
          </a:p>
        </p:txBody>
      </p:sp>
      <p:sp>
        <p:nvSpPr>
          <p:cNvPr id="8" name="Footer Placeholder 7">
            <a:extLst>
              <a:ext uri="{FF2B5EF4-FFF2-40B4-BE49-F238E27FC236}">
                <a16:creationId xmlns:a16="http://schemas.microsoft.com/office/drawing/2014/main" id="{708317F3-2A8D-404D-B98F-2B17479CF5EE}"/>
              </a:ext>
            </a:extLst>
          </p:cNvPr>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r>
              <a:rPr lang="en-US" dirty="0"/>
              <a:t>September 15, 2022</a:t>
            </a:r>
          </a:p>
        </p:txBody>
      </p:sp>
    </p:spTree>
    <p:extLst>
      <p:ext uri="{BB962C8B-B14F-4D97-AF65-F5344CB8AC3E}">
        <p14:creationId xmlns:p14="http://schemas.microsoft.com/office/powerpoint/2010/main" val="428337262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normAutofit/>
          </a:bodyPr>
          <a:lstStyle/>
          <a:p>
            <a:pPr>
              <a:buFont typeface="Arial" charset="0"/>
              <a:buNone/>
            </a:pPr>
            <a:r>
              <a:rPr lang="en-US" dirty="0"/>
              <a:t>Hello, my</a:t>
            </a:r>
            <a:r>
              <a:rPr lang="en-US" baseline="0" dirty="0"/>
              <a:t> name is </a:t>
            </a:r>
            <a:r>
              <a:rPr lang="en-US" b="1" baseline="0" dirty="0"/>
              <a:t>Dylan Mayfield</a:t>
            </a:r>
            <a:r>
              <a:rPr lang="en-US" baseline="0" dirty="0"/>
              <a:t> and am the Lake Manager at </a:t>
            </a:r>
            <a:r>
              <a:rPr lang="en-US" b="1" baseline="0" dirty="0"/>
              <a:t>Bardwell Lake</a:t>
            </a:r>
            <a:r>
              <a:rPr lang="en-US" baseline="0" dirty="0"/>
              <a:t>. On behalf of the US Army Corps of Engineers, we would like to </a:t>
            </a:r>
            <a:r>
              <a:rPr lang="en-US" dirty="0"/>
              <a:t>welcome you to the Public Involvement Presentation</a:t>
            </a:r>
            <a:r>
              <a:rPr lang="en-US" baseline="0" dirty="0"/>
              <a:t> for the master plan revision at </a:t>
            </a:r>
            <a:r>
              <a:rPr lang="en-US" b="1" baseline="0" dirty="0"/>
              <a:t>Bardwell Lake.</a:t>
            </a:r>
            <a:r>
              <a:rPr lang="en-US" baseline="0" dirty="0"/>
              <a:t> Public and stakeholder involvement is critical to the success of the master plan revision. Thank you for taking the time to attend this meeting. </a:t>
            </a:r>
          </a:p>
          <a:p>
            <a:pPr>
              <a:buFont typeface="Arial" charset="0"/>
              <a:buNone/>
            </a:pPr>
            <a:endParaRPr lang="en-US" baseline="0" dirty="0"/>
          </a:p>
        </p:txBody>
      </p:sp>
      <p:sp>
        <p:nvSpPr>
          <p:cNvPr id="4" name="Slide Number Placeholder 3"/>
          <p:cNvSpPr>
            <a:spLocks noGrp="1"/>
          </p:cNvSpPr>
          <p:nvPr>
            <p:ph type="sldNum" sz="quarter" idx="10"/>
          </p:nvPr>
        </p:nvSpPr>
        <p:spPr/>
        <p:txBody>
          <a:bodyPr/>
          <a:lstStyle/>
          <a:p>
            <a:pPr>
              <a:defRPr/>
            </a:pPr>
            <a:fld id="{FFF37132-BA77-49C8-9E52-5FA68EA485F1}" type="slidenum">
              <a:rPr lang="en-US" smtClean="0">
                <a:solidFill>
                  <a:srgbClr val="000000"/>
                </a:solidFill>
              </a:rPr>
              <a:pPr>
                <a:defRPr/>
              </a:pPr>
              <a:t>1</a:t>
            </a:fld>
            <a:endParaRPr lang="en-US" dirty="0">
              <a:solidFill>
                <a:srgbClr val="000000"/>
              </a:solidFill>
            </a:endParaRPr>
          </a:p>
        </p:txBody>
      </p:sp>
      <p:sp>
        <p:nvSpPr>
          <p:cNvPr id="6" name="Header Placeholder 5">
            <a:extLst>
              <a:ext uri="{FF2B5EF4-FFF2-40B4-BE49-F238E27FC236}">
                <a16:creationId xmlns:a16="http://schemas.microsoft.com/office/drawing/2014/main" id="{489219C4-9FB3-4755-9220-B15BB686C615}"/>
              </a:ext>
            </a:extLst>
          </p:cNvPr>
          <p:cNvSpPr>
            <a:spLocks noGrp="1"/>
          </p:cNvSpPr>
          <p:nvPr>
            <p:ph type="hdr" sz="quarter"/>
          </p:nvPr>
        </p:nvSpPr>
        <p:spPr>
          <a:xfrm>
            <a:off x="538163" y="278524"/>
            <a:ext cx="6237287" cy="359947"/>
          </a:xfrm>
        </p:spPr>
        <p:txBody>
          <a:bodyPr/>
          <a:lstStyle/>
          <a:p>
            <a:r>
              <a:rPr lang="en-US" sz="1400" dirty="0"/>
              <a:t>Town Bluff Dam and B.A. Steinhagen Lake Master Plan Presentation</a:t>
            </a:r>
            <a:endParaRPr lang="en-US" dirty="0"/>
          </a:p>
        </p:txBody>
      </p:sp>
      <p:sp>
        <p:nvSpPr>
          <p:cNvPr id="10" name="TextBox 9">
            <a:extLst>
              <a:ext uri="{FF2B5EF4-FFF2-40B4-BE49-F238E27FC236}">
                <a16:creationId xmlns:a16="http://schemas.microsoft.com/office/drawing/2014/main" id="{AE93599C-D853-4DB1-897F-8FB634DABDB7}"/>
              </a:ext>
            </a:extLst>
          </p:cNvPr>
          <p:cNvSpPr txBox="1"/>
          <p:nvPr/>
        </p:nvSpPr>
        <p:spPr>
          <a:xfrm>
            <a:off x="300228" y="8881264"/>
            <a:ext cx="3660648"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15 September 2022</a:t>
            </a:r>
          </a:p>
        </p:txBody>
      </p:sp>
    </p:spTree>
    <p:extLst>
      <p:ext uri="{BB962C8B-B14F-4D97-AF65-F5344CB8AC3E}">
        <p14:creationId xmlns:p14="http://schemas.microsoft.com/office/powerpoint/2010/main" val="2931107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dirty="0"/>
              <a:t>This is the original land use planning map from the 1974 Master Plan available to download on the informational website. </a:t>
            </a:r>
          </a:p>
        </p:txBody>
      </p:sp>
      <p:sp>
        <p:nvSpPr>
          <p:cNvPr id="4" name="Slide Number Placeholder 3"/>
          <p:cNvSpPr>
            <a:spLocks noGrp="1"/>
          </p:cNvSpPr>
          <p:nvPr>
            <p:ph type="sldNum" sz="quarter" idx="5"/>
          </p:nvPr>
        </p:nvSpPr>
        <p:spPr/>
        <p:txBody>
          <a:bodyPr/>
          <a:lstStyle/>
          <a:p>
            <a:fld id="{83A6F432-3359-4DCA-BDBA-0D4DE4300593}" type="slidenum">
              <a:rPr lang="en-US" smtClean="0"/>
              <a:t>10</a:t>
            </a:fld>
            <a:endParaRPr lang="en-US"/>
          </a:p>
        </p:txBody>
      </p:sp>
      <p:sp>
        <p:nvSpPr>
          <p:cNvPr id="6" name="Header Placeholder 5">
            <a:extLst>
              <a:ext uri="{FF2B5EF4-FFF2-40B4-BE49-F238E27FC236}">
                <a16:creationId xmlns:a16="http://schemas.microsoft.com/office/drawing/2014/main" id="{71CFB9BD-D354-4F9E-86E3-B31D6D23D775}"/>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387461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normAutofit/>
          </a:bodyPr>
          <a:lstStyle/>
          <a:p>
            <a:r>
              <a:rPr lang="en-US" sz="1200" dirty="0"/>
              <a:t>NEPA is the National Environmental Policy Act.</a:t>
            </a:r>
          </a:p>
          <a:p>
            <a:endParaRPr lang="en-US" sz="1200" dirty="0"/>
          </a:p>
          <a:p>
            <a:r>
              <a:rPr lang="en-US" sz="1200" dirty="0"/>
              <a:t>Compliance with NEPA is required during the master plan revision process. NEPA is required so that federal agencies give proper consideration to the environment prior to undertaking a federal action. Scoping during NEPA involves the public in the decision-making process, while documenting the process by which federal agencies make informed decision. </a:t>
            </a:r>
          </a:p>
          <a:p>
            <a:endParaRPr lang="en-US" sz="1200" dirty="0"/>
          </a:p>
          <a:p>
            <a:r>
              <a:rPr lang="en-US" sz="1200" dirty="0"/>
              <a:t>The NEPA process provides the public with the opportunity to ask questions and comment on the potential impacts of proposed federal actions. It also includes comments from other federal, state and local governments, and Tribal Nations.</a:t>
            </a:r>
          </a:p>
          <a:p>
            <a:endParaRPr lang="en-US" sz="1200" dirty="0"/>
          </a:p>
        </p:txBody>
      </p:sp>
      <p:sp>
        <p:nvSpPr>
          <p:cNvPr id="4" name="Slide Number Placeholder 3"/>
          <p:cNvSpPr>
            <a:spLocks noGrp="1"/>
          </p:cNvSpPr>
          <p:nvPr>
            <p:ph type="sldNum" sz="quarter" idx="10"/>
          </p:nvPr>
        </p:nvSpPr>
        <p:spPr/>
        <p:txBody>
          <a:bodyPr/>
          <a:lstStyle/>
          <a:p>
            <a:pPr>
              <a:defRPr/>
            </a:pPr>
            <a:fld id="{FFF37132-BA77-49C8-9E52-5FA68EA485F1}" type="slidenum">
              <a:rPr lang="en-US" smtClean="0">
                <a:solidFill>
                  <a:srgbClr val="000000"/>
                </a:solidFill>
              </a:rPr>
              <a:pPr>
                <a:defRPr/>
              </a:pPr>
              <a:t>11</a:t>
            </a:fld>
            <a:endParaRPr lang="en-US" dirty="0">
              <a:solidFill>
                <a:srgbClr val="000000"/>
              </a:solidFill>
            </a:endParaRPr>
          </a:p>
        </p:txBody>
      </p:sp>
      <p:sp>
        <p:nvSpPr>
          <p:cNvPr id="6" name="Header Placeholder 5">
            <a:extLst>
              <a:ext uri="{FF2B5EF4-FFF2-40B4-BE49-F238E27FC236}">
                <a16:creationId xmlns:a16="http://schemas.microsoft.com/office/drawing/2014/main" id="{DFE00A3D-7CCD-40F7-8635-BED874B66579}"/>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22808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pPr>
              <a:buNone/>
            </a:pPr>
            <a:r>
              <a:rPr lang="en-US" sz="1200" dirty="0"/>
              <a:t>There are topics of public interest that will not be part of the master plan. The master plan does not include facility designs, daily project administration details, or any technical discussion regarding flood risk management, water quality, water supply, shoreline management, water level management, hydropower, or navigation. </a:t>
            </a:r>
          </a:p>
        </p:txBody>
      </p:sp>
      <p:sp>
        <p:nvSpPr>
          <p:cNvPr id="4" name="Slide Number Placeholder 3"/>
          <p:cNvSpPr>
            <a:spLocks noGrp="1"/>
          </p:cNvSpPr>
          <p:nvPr>
            <p:ph type="sldNum" sz="quarter" idx="10"/>
          </p:nvPr>
        </p:nvSpPr>
        <p:spPr/>
        <p:txBody>
          <a:bodyPr/>
          <a:lstStyle/>
          <a:p>
            <a:fld id="{83A6F432-3359-4DCA-BDBA-0D4DE4300593}" type="slidenum">
              <a:rPr lang="en-US" smtClean="0"/>
              <a:t>12</a:t>
            </a:fld>
            <a:endParaRPr lang="en-US"/>
          </a:p>
        </p:txBody>
      </p:sp>
      <p:sp>
        <p:nvSpPr>
          <p:cNvPr id="6" name="Header Placeholder 5">
            <a:extLst>
              <a:ext uri="{FF2B5EF4-FFF2-40B4-BE49-F238E27FC236}">
                <a16:creationId xmlns:a16="http://schemas.microsoft.com/office/drawing/2014/main" id="{2D044EE0-5B1F-4627-8964-1AD0973C7E51}"/>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180713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pPr defTabSz="966612">
              <a:defRPr/>
            </a:pPr>
            <a:r>
              <a:rPr lang="en-US" sz="1200" dirty="0"/>
              <a:t>The master plan will be changing</a:t>
            </a:r>
            <a:r>
              <a:rPr lang="en-US" sz="1200" baseline="0" dirty="0"/>
              <a:t> from the current master plan. </a:t>
            </a:r>
          </a:p>
          <a:p>
            <a:pPr defTabSz="966612">
              <a:defRPr/>
            </a:pPr>
            <a:endParaRPr lang="en-US" sz="1200" baseline="0" dirty="0"/>
          </a:p>
          <a:p>
            <a:pPr defTabSz="966612">
              <a:defRPr/>
            </a:pPr>
            <a:r>
              <a:rPr lang="en-US" sz="1200" baseline="0" dirty="0"/>
              <a:t>However, at this point in the Scoping Phase of the process, nothing has been proposed to change. </a:t>
            </a:r>
            <a:r>
              <a:rPr lang="en-US" sz="1200" dirty="0"/>
              <a:t>Scoping is where the federal agency asks for initial input from other agencies, citizens, and organizations regarding project area, resources and uses. </a:t>
            </a:r>
            <a:r>
              <a:rPr lang="en-US" sz="1200" baseline="0" dirty="0"/>
              <a:t>The purpose of this public involvement presentation is to inform the Public that the master plan revision has started and collect suggestions and written comment for possible changes to the master plan. Possible changes could include land and water classifications, resource goals and objectives, the creation of utility corridors, and the inclusion of the mitigation area into the main body of the master plan document. </a:t>
            </a:r>
            <a:endParaRPr lang="en-US" sz="1200" dirty="0"/>
          </a:p>
          <a:p>
            <a:endParaRPr lang="en-US" sz="1200" dirty="0"/>
          </a:p>
        </p:txBody>
      </p:sp>
      <p:sp>
        <p:nvSpPr>
          <p:cNvPr id="4" name="Slide Number Placeholder 3"/>
          <p:cNvSpPr>
            <a:spLocks noGrp="1"/>
          </p:cNvSpPr>
          <p:nvPr>
            <p:ph type="sldNum" sz="quarter" idx="10"/>
          </p:nvPr>
        </p:nvSpPr>
        <p:spPr/>
        <p:txBody>
          <a:bodyPr/>
          <a:lstStyle/>
          <a:p>
            <a:fld id="{83A6F432-3359-4DCA-BDBA-0D4DE4300593}" type="slidenum">
              <a:rPr lang="en-US" smtClean="0"/>
              <a:t>13</a:t>
            </a:fld>
            <a:endParaRPr lang="en-US"/>
          </a:p>
        </p:txBody>
      </p:sp>
      <p:sp>
        <p:nvSpPr>
          <p:cNvPr id="6" name="Header Placeholder 5">
            <a:extLst>
              <a:ext uri="{FF2B5EF4-FFF2-40B4-BE49-F238E27FC236}">
                <a16:creationId xmlns:a16="http://schemas.microsoft.com/office/drawing/2014/main" id="{9EA3B339-23C6-479F-9ABD-31E07C75DC55}"/>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206529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dirty="0"/>
              <a:t>You can participate</a:t>
            </a:r>
            <a:r>
              <a:rPr lang="en-US" baseline="0" dirty="0"/>
              <a:t> in the process by reviewing the documents available on the website and submit written comments. The Corps will only accept comments in written format. The project website is hosting all the documents relevant to the master plan revision, including the current master plan documents, project maps, comment forms with instructions on how to submit a comment, and copies of this presentation for your review. As the project progresses, and new information is developed, it will be posted to this project website, so you may want to bookmark the site for future reference. </a:t>
            </a:r>
          </a:p>
          <a:p>
            <a:endParaRPr lang="en-US" baseline="0" dirty="0"/>
          </a:p>
          <a:p>
            <a:r>
              <a:rPr lang="en-US" baseline="0" dirty="0"/>
              <a:t>We are asking for your help to spread the word to others, letting them know the master plan revision has been initiated, and this is the opportunity to participate in the process.</a:t>
            </a:r>
            <a:endParaRPr lang="en-US" dirty="0"/>
          </a:p>
        </p:txBody>
      </p:sp>
      <p:sp>
        <p:nvSpPr>
          <p:cNvPr id="4" name="Slide Number Placeholder 3"/>
          <p:cNvSpPr>
            <a:spLocks noGrp="1"/>
          </p:cNvSpPr>
          <p:nvPr>
            <p:ph type="sldNum" sz="quarter" idx="10"/>
          </p:nvPr>
        </p:nvSpPr>
        <p:spPr/>
        <p:txBody>
          <a:bodyPr/>
          <a:lstStyle/>
          <a:p>
            <a:fld id="{83A6F432-3359-4DCA-BDBA-0D4DE4300593}" type="slidenum">
              <a:rPr lang="en-US" smtClean="0"/>
              <a:t>14</a:t>
            </a:fld>
            <a:endParaRPr lang="en-US"/>
          </a:p>
        </p:txBody>
      </p:sp>
      <p:sp>
        <p:nvSpPr>
          <p:cNvPr id="6" name="Header Placeholder 5">
            <a:extLst>
              <a:ext uri="{FF2B5EF4-FFF2-40B4-BE49-F238E27FC236}">
                <a16:creationId xmlns:a16="http://schemas.microsoft.com/office/drawing/2014/main" id="{D04098CC-184A-4138-AD66-23223662D435}"/>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2493736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baseline="0" dirty="0"/>
              <a:t>The Corps can accept any form of written comments and we have provided a few methods that may make it easier to submit.</a:t>
            </a:r>
          </a:p>
          <a:p>
            <a:endParaRPr lang="en-US" baseline="0" dirty="0"/>
          </a:p>
          <a:p>
            <a:r>
              <a:rPr lang="en-US" baseline="0" dirty="0"/>
              <a:t>A comment form has been prepared and is available on the website which you can download and fill out electronically. Hit the submit button on the form, and it will autofill the email address, and you can send it in. </a:t>
            </a:r>
          </a:p>
          <a:p>
            <a:endParaRPr lang="en-US" baseline="0" dirty="0"/>
          </a:p>
          <a:p>
            <a:r>
              <a:rPr lang="en-US" baseline="0" dirty="0"/>
              <a:t>Another method is to print the comment form provided on the website and fill it out by hand, or electronically, and mail it into the Corps.</a:t>
            </a:r>
          </a:p>
          <a:p>
            <a:endParaRPr lang="en-US" baseline="0" dirty="0"/>
          </a:p>
          <a:p>
            <a:r>
              <a:rPr lang="en-US" baseline="0" dirty="0"/>
              <a:t>Or you can write a comment in a letter, or email, and send it in. You don’t have to use the comment form.</a:t>
            </a:r>
          </a:p>
          <a:p>
            <a:endParaRPr lang="en-US" baseline="0" dirty="0"/>
          </a:p>
          <a:p>
            <a:r>
              <a:rPr lang="en-US" baseline="0" dirty="0"/>
              <a:t>We will except all of these methods, and any other, as long as it’s a written comment.</a:t>
            </a:r>
          </a:p>
          <a:p>
            <a:endParaRPr lang="en-US" baseline="0" dirty="0"/>
          </a:p>
          <a:p>
            <a:r>
              <a:rPr lang="en-US" baseline="0" dirty="0"/>
              <a:t>The comment period is open for 30 calendar days from the initial announcement.</a:t>
            </a:r>
          </a:p>
          <a:p>
            <a:endParaRPr lang="en-US" dirty="0"/>
          </a:p>
        </p:txBody>
      </p:sp>
      <p:sp>
        <p:nvSpPr>
          <p:cNvPr id="4" name="Slide Number Placeholder 3"/>
          <p:cNvSpPr>
            <a:spLocks noGrp="1"/>
          </p:cNvSpPr>
          <p:nvPr>
            <p:ph type="sldNum" sz="quarter" idx="10"/>
          </p:nvPr>
        </p:nvSpPr>
        <p:spPr/>
        <p:txBody>
          <a:bodyPr/>
          <a:lstStyle/>
          <a:p>
            <a:fld id="{83A6F432-3359-4DCA-BDBA-0D4DE4300593}" type="slidenum">
              <a:rPr lang="en-US" smtClean="0"/>
              <a:t>15</a:t>
            </a:fld>
            <a:endParaRPr lang="en-US"/>
          </a:p>
        </p:txBody>
      </p:sp>
      <p:sp>
        <p:nvSpPr>
          <p:cNvPr id="6" name="Header Placeholder 5">
            <a:extLst>
              <a:ext uri="{FF2B5EF4-FFF2-40B4-BE49-F238E27FC236}">
                <a16:creationId xmlns:a16="http://schemas.microsoft.com/office/drawing/2014/main" id="{79325C0D-B4E7-4C98-A25C-94BABC4375FE}"/>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381993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dirty="0"/>
              <a:t>If</a:t>
            </a:r>
            <a:r>
              <a:rPr lang="en-US" baseline="0" dirty="0"/>
              <a:t> you have questions regarding the master plan, please call or email the following Corps project office or district staff. </a:t>
            </a:r>
          </a:p>
          <a:p>
            <a:endParaRPr lang="en-US" baseline="0" dirty="0"/>
          </a:p>
          <a:p>
            <a:r>
              <a:rPr lang="en-US" baseline="0" dirty="0"/>
              <a:t>You can also send questions to the Email address setup for this project as listed on this slide.</a:t>
            </a:r>
          </a:p>
          <a:p>
            <a:endParaRPr lang="en-US" baseline="0" dirty="0"/>
          </a:p>
          <a:p>
            <a:r>
              <a:rPr lang="en-US" dirty="0"/>
              <a:t>If you </a:t>
            </a:r>
            <a:r>
              <a:rPr lang="en-US" baseline="0" dirty="0"/>
              <a:t>need to review a printed copy of the information, please contact the lake office to make your request. </a:t>
            </a:r>
            <a:endParaRPr lang="en-US" dirty="0"/>
          </a:p>
        </p:txBody>
      </p:sp>
      <p:sp>
        <p:nvSpPr>
          <p:cNvPr id="4" name="Slide Number Placeholder 3"/>
          <p:cNvSpPr>
            <a:spLocks noGrp="1"/>
          </p:cNvSpPr>
          <p:nvPr>
            <p:ph type="sldNum" sz="quarter" idx="10"/>
          </p:nvPr>
        </p:nvSpPr>
        <p:spPr/>
        <p:txBody>
          <a:bodyPr/>
          <a:lstStyle/>
          <a:p>
            <a:fld id="{83A6F432-3359-4DCA-BDBA-0D4DE4300593}" type="slidenum">
              <a:rPr lang="en-US" smtClean="0"/>
              <a:t>16</a:t>
            </a:fld>
            <a:endParaRPr lang="en-US"/>
          </a:p>
        </p:txBody>
      </p:sp>
      <p:sp>
        <p:nvSpPr>
          <p:cNvPr id="6" name="Header Placeholder 5">
            <a:extLst>
              <a:ext uri="{FF2B5EF4-FFF2-40B4-BE49-F238E27FC236}">
                <a16:creationId xmlns:a16="http://schemas.microsoft.com/office/drawing/2014/main" id="{462737E9-7A98-4A27-BBF9-C99526A2843B}"/>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181031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dirty="0"/>
              <a:t>The master</a:t>
            </a:r>
            <a:r>
              <a:rPr lang="en-US" baseline="0" dirty="0"/>
              <a:t> plan will take 18-24 months to complete. </a:t>
            </a:r>
          </a:p>
          <a:p>
            <a:endParaRPr lang="en-US" baseline="0" dirty="0"/>
          </a:p>
          <a:p>
            <a:r>
              <a:rPr lang="en-US" baseline="0" dirty="0"/>
              <a:t>Public notification for scoping initiated on February 16, 2023. The 30-day comment period when written comment are accepted will remain open until March 17, 2023.</a:t>
            </a:r>
          </a:p>
          <a:p>
            <a:endParaRPr lang="en-US" baseline="0" dirty="0"/>
          </a:p>
          <a:p>
            <a:r>
              <a:rPr lang="en-US" baseline="0" dirty="0"/>
              <a:t>The draft document is scheduled to be available for public review by September 2023 followed by a public comment period. </a:t>
            </a:r>
          </a:p>
          <a:p>
            <a:endParaRPr lang="en-US" baseline="0" dirty="0"/>
          </a:p>
          <a:p>
            <a:r>
              <a:rPr lang="en-US" baseline="0" dirty="0"/>
              <a:t>The final approved master plan and EA is scheduled for April 2024.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3A6F432-3359-4DCA-BDBA-0D4DE4300593}" type="slidenum">
              <a:rPr lang="en-US" smtClean="0"/>
              <a:t>17</a:t>
            </a:fld>
            <a:endParaRPr lang="en-US"/>
          </a:p>
        </p:txBody>
      </p:sp>
      <p:sp>
        <p:nvSpPr>
          <p:cNvPr id="6" name="Header Placeholder 5">
            <a:extLst>
              <a:ext uri="{FF2B5EF4-FFF2-40B4-BE49-F238E27FC236}">
                <a16:creationId xmlns:a16="http://schemas.microsoft.com/office/drawing/2014/main" id="{2A599741-64A4-4CAA-AD6A-2F259E3365D4}"/>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314421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sz="1200" dirty="0"/>
              <a:t>Thank you for viewing this presentation and participating in the master plan revision process </a:t>
            </a:r>
            <a:r>
              <a:rPr lang="en-US" sz="1200" b="1" dirty="0"/>
              <a:t>Bardwell Lake</a:t>
            </a:r>
            <a:r>
              <a:rPr lang="en-US" sz="1200" dirty="0"/>
              <a:t>.</a:t>
            </a:r>
          </a:p>
          <a:p>
            <a:endParaRPr lang="en-US" sz="1200" dirty="0"/>
          </a:p>
          <a:p>
            <a:r>
              <a:rPr lang="en-US" sz="1200" dirty="0"/>
              <a:t>Project documents are available at this website.</a:t>
            </a:r>
          </a:p>
          <a:p>
            <a:endParaRPr lang="en-US" sz="1200" dirty="0"/>
          </a:p>
          <a:p>
            <a:r>
              <a:rPr lang="en-US" sz="1200" dirty="0"/>
              <a:t>Please send your comments to the Email address, or </a:t>
            </a:r>
            <a:r>
              <a:rPr lang="en-US" sz="1200" b="1" dirty="0"/>
              <a:t>Bardwell </a:t>
            </a:r>
            <a:r>
              <a:rPr lang="en-US" sz="1200" dirty="0"/>
              <a:t>Project Office Address listed here.</a:t>
            </a:r>
          </a:p>
          <a:p>
            <a:endParaRPr lang="en-US" sz="1200" dirty="0"/>
          </a:p>
          <a:p>
            <a:r>
              <a:rPr lang="en-US" sz="1200" dirty="0"/>
              <a:t>Thank you.</a:t>
            </a:r>
          </a:p>
        </p:txBody>
      </p:sp>
      <p:sp>
        <p:nvSpPr>
          <p:cNvPr id="4" name="Slide Number Placeholder 3"/>
          <p:cNvSpPr>
            <a:spLocks noGrp="1"/>
          </p:cNvSpPr>
          <p:nvPr>
            <p:ph type="sldNum" sz="quarter" idx="10"/>
          </p:nvPr>
        </p:nvSpPr>
        <p:spPr/>
        <p:txBody>
          <a:bodyPr/>
          <a:lstStyle/>
          <a:p>
            <a:fld id="{83A6F432-3359-4DCA-BDBA-0D4DE4300593}" type="slidenum">
              <a:rPr lang="en-US" smtClean="0"/>
              <a:t>18</a:t>
            </a:fld>
            <a:endParaRPr lang="en-US"/>
          </a:p>
        </p:txBody>
      </p:sp>
      <p:sp>
        <p:nvSpPr>
          <p:cNvPr id="6" name="Header Placeholder 5">
            <a:extLst>
              <a:ext uri="{FF2B5EF4-FFF2-40B4-BE49-F238E27FC236}">
                <a16:creationId xmlns:a16="http://schemas.microsoft.com/office/drawing/2014/main" id="{C11EAA7E-2A78-4212-B598-955C853633C3}"/>
              </a:ext>
            </a:extLst>
          </p:cNvPr>
          <p:cNvSpPr>
            <a:spLocks noGrp="1"/>
          </p:cNvSpPr>
          <p:nvPr>
            <p:ph type="hdr" sz="quarter"/>
          </p:nvPr>
        </p:nvSpPr>
        <p:spPr/>
        <p:txBody>
          <a:bodyPr/>
          <a:lstStyle/>
          <a:p>
            <a:r>
              <a:rPr lang="en-US" sz="1400" dirty="0"/>
              <a:t>Town Bluff Dam and B.A. Steinhagen Lake Master Plan Presentation</a:t>
            </a:r>
            <a:endParaRPr lang="en-US" dirty="0"/>
          </a:p>
        </p:txBody>
      </p:sp>
    </p:spTree>
    <p:extLst>
      <p:ext uri="{BB962C8B-B14F-4D97-AF65-F5344CB8AC3E}">
        <p14:creationId xmlns:p14="http://schemas.microsoft.com/office/powerpoint/2010/main" val="99438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normAutofit/>
          </a:bodyPr>
          <a:lstStyle/>
          <a:p>
            <a:pPr>
              <a:buFont typeface="Arial" charset="0"/>
              <a:buNone/>
            </a:pPr>
            <a:r>
              <a:rPr lang="en-US" dirty="0"/>
              <a:t>The purpose of this presentation is to inform the public and stakeholders that a master plan revision has started at </a:t>
            </a:r>
            <a:r>
              <a:rPr lang="en-US" b="1" dirty="0"/>
              <a:t>Bardwell Lake</a:t>
            </a:r>
            <a:r>
              <a:rPr lang="en-US" dirty="0"/>
              <a:t>. This presentation will define a master plan, describe the master plan revision process, provide instructions on how to participate in the process, and encourage participation. It will also provide links to documents and details about how to contact the Corps to ask questions.</a:t>
            </a:r>
          </a:p>
          <a:p>
            <a:pPr>
              <a:buFont typeface="Arial" charset="0"/>
              <a:buNone/>
            </a:pPr>
            <a:endParaRPr lang="en-US" baseline="0" dirty="0"/>
          </a:p>
          <a:p>
            <a:pPr>
              <a:buFont typeface="Arial" charset="0"/>
              <a:buNone/>
            </a:pPr>
            <a:r>
              <a:rPr lang="en-US" baseline="0" dirty="0"/>
              <a:t>The information provided through public and stakeholder comments is essential to the decision-making process of how project lands and water surfaces will be classified and managed. The Corps wants your ideas and comments. After watching this presentation, review the other material on the project website and send in comments and participate in planning the future of </a:t>
            </a:r>
            <a:r>
              <a:rPr lang="en-US" b="1" baseline="0" dirty="0"/>
              <a:t>Bardwell Lake</a:t>
            </a:r>
            <a:r>
              <a:rPr lang="en-US" baseline="0" dirty="0"/>
              <a:t>.</a:t>
            </a:r>
          </a:p>
          <a:p>
            <a:pPr defTabSz="966612"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FF37132-BA77-49C8-9E52-5FA68EA485F1}" type="slidenum">
              <a:rPr lang="en-US" smtClean="0">
                <a:solidFill>
                  <a:srgbClr val="000000"/>
                </a:solidFill>
              </a:rPr>
              <a:pPr>
                <a:defRPr/>
              </a:pPr>
              <a:t>2</a:t>
            </a:fld>
            <a:endParaRPr lang="en-US" dirty="0">
              <a:solidFill>
                <a:srgbClr val="000000"/>
              </a:solidFill>
            </a:endParaRPr>
          </a:p>
        </p:txBody>
      </p:sp>
      <p:sp>
        <p:nvSpPr>
          <p:cNvPr id="6" name="Header Placeholder 5">
            <a:extLst>
              <a:ext uri="{FF2B5EF4-FFF2-40B4-BE49-F238E27FC236}">
                <a16:creationId xmlns:a16="http://schemas.microsoft.com/office/drawing/2014/main" id="{0FAB6962-D0C8-4BAC-928D-577C0E3C7663}"/>
              </a:ext>
            </a:extLst>
          </p:cNvPr>
          <p:cNvSpPr>
            <a:spLocks noGrp="1"/>
          </p:cNvSpPr>
          <p:nvPr>
            <p:ph type="hdr" sz="quarter"/>
          </p:nvPr>
        </p:nvSpPr>
        <p:spPr/>
        <p:txBody>
          <a:bodyPr/>
          <a:lstStyle/>
          <a:p>
            <a:r>
              <a:rPr lang="en-US" sz="1400" dirty="0"/>
              <a:t>Town Bluff Dam and B.A. Steinhagen Lake Master Plan Presentation</a:t>
            </a:r>
            <a:endParaRPr lang="en-US" dirty="0"/>
          </a:p>
        </p:txBody>
      </p:sp>
    </p:spTree>
    <p:extLst>
      <p:ext uri="{BB962C8B-B14F-4D97-AF65-F5344CB8AC3E}">
        <p14:creationId xmlns:p14="http://schemas.microsoft.com/office/powerpoint/2010/main" val="33736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normAutofit/>
          </a:bodyPr>
          <a:lstStyle/>
          <a:p>
            <a:pPr>
              <a:buFont typeface="Arial" charset="0"/>
              <a:buNone/>
            </a:pPr>
            <a:r>
              <a:rPr lang="en-US" baseline="0" dirty="0"/>
              <a:t>Topics to be covered in this presentation are summed up under these 8 questions that are often asked in a public meeting or workshop:</a:t>
            </a:r>
          </a:p>
          <a:p>
            <a:pPr marL="181240" indent="-181240">
              <a:buFont typeface="Arial" panose="020B0604020202020204" pitchFamily="34" charset="0"/>
              <a:buChar char="•"/>
            </a:pPr>
            <a:r>
              <a:rPr lang="en-US" baseline="0" dirty="0"/>
              <a:t>What is a Master Plan?</a:t>
            </a:r>
          </a:p>
          <a:p>
            <a:pPr marL="181240" indent="-181240">
              <a:buFont typeface="Arial" panose="020B0604020202020204" pitchFamily="34" charset="0"/>
              <a:buChar char="•"/>
            </a:pPr>
            <a:r>
              <a:rPr lang="en-US" baseline="0" dirty="0"/>
              <a:t>Why do a revision?</a:t>
            </a:r>
          </a:p>
          <a:p>
            <a:pPr marL="181240" indent="-181240">
              <a:buFont typeface="Arial" panose="020B0604020202020204" pitchFamily="34" charset="0"/>
              <a:buChar char="•"/>
            </a:pPr>
            <a:r>
              <a:rPr lang="en-US" baseline="0" dirty="0"/>
              <a:t>What is the revision process?</a:t>
            </a:r>
          </a:p>
          <a:p>
            <a:pPr marL="181240" indent="-181240">
              <a:buFont typeface="Arial" panose="020B0604020202020204" pitchFamily="34" charset="0"/>
              <a:buChar char="•"/>
            </a:pPr>
            <a:r>
              <a:rPr lang="en-US" baseline="0" dirty="0"/>
              <a:t>What is not part of a Master Plan?</a:t>
            </a:r>
          </a:p>
          <a:p>
            <a:pPr marL="181240" indent="-181240">
              <a:buFont typeface="Arial" panose="020B0604020202020204" pitchFamily="34" charset="0"/>
              <a:buChar char="•"/>
            </a:pPr>
            <a:r>
              <a:rPr lang="en-US" baseline="0" dirty="0"/>
              <a:t>What is changing in the Plan?</a:t>
            </a:r>
          </a:p>
          <a:p>
            <a:pPr marL="181240" indent="-181240">
              <a:buFont typeface="Arial" panose="020B0604020202020204" pitchFamily="34" charset="0"/>
              <a:buChar char="•"/>
            </a:pPr>
            <a:r>
              <a:rPr lang="en-US" baseline="0" dirty="0"/>
              <a:t>How can I participate?</a:t>
            </a:r>
          </a:p>
          <a:p>
            <a:pPr marL="181240" indent="-181240" defTabSz="966612">
              <a:buFont typeface="Arial" panose="020B0604020202020204" pitchFamily="34" charset="0"/>
              <a:buChar char="•"/>
              <a:defRPr/>
            </a:pPr>
            <a:r>
              <a:rPr lang="en-US" baseline="0" dirty="0"/>
              <a:t>Who can I talk to about the plan?</a:t>
            </a:r>
          </a:p>
          <a:p>
            <a:pPr marL="181240" indent="-181240">
              <a:buFont typeface="Arial" panose="020B0604020202020204" pitchFamily="34" charset="0"/>
              <a:buChar char="•"/>
            </a:pPr>
            <a:r>
              <a:rPr lang="en-US" baseline="0" dirty="0"/>
              <a:t>When will the Master Plan be done?</a:t>
            </a:r>
          </a:p>
          <a:p>
            <a:pPr marL="181240" indent="-181240">
              <a:buFont typeface="Arial" panose="020B0604020202020204" pitchFamily="34" charset="0"/>
              <a:buChar char="•"/>
            </a:pPr>
            <a:endParaRPr lang="en-US" baseline="0" dirty="0"/>
          </a:p>
          <a:p>
            <a:r>
              <a:rPr lang="en-US" baseline="0" dirty="0"/>
              <a:t>Under each of these 8 topics, this presentation will provide details to help you better understand the master plan project and your role in the process.</a:t>
            </a:r>
          </a:p>
          <a:p>
            <a:pPr defTabSz="966612"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FF37132-BA77-49C8-9E52-5FA68EA485F1}" type="slidenum">
              <a:rPr lang="en-US" smtClean="0">
                <a:solidFill>
                  <a:srgbClr val="000000"/>
                </a:solidFill>
              </a:rPr>
              <a:pPr>
                <a:defRPr/>
              </a:pPr>
              <a:t>3</a:t>
            </a:fld>
            <a:endParaRPr lang="en-US" dirty="0">
              <a:solidFill>
                <a:srgbClr val="000000"/>
              </a:solidFill>
            </a:endParaRPr>
          </a:p>
        </p:txBody>
      </p:sp>
      <p:sp>
        <p:nvSpPr>
          <p:cNvPr id="6" name="Header Placeholder 5">
            <a:extLst>
              <a:ext uri="{FF2B5EF4-FFF2-40B4-BE49-F238E27FC236}">
                <a16:creationId xmlns:a16="http://schemas.microsoft.com/office/drawing/2014/main" id="{49FC5335-0969-46D1-9E9D-B7D424DDD688}"/>
              </a:ext>
            </a:extLst>
          </p:cNvPr>
          <p:cNvSpPr>
            <a:spLocks noGrp="1"/>
          </p:cNvSpPr>
          <p:nvPr>
            <p:ph type="hdr" sz="quarter"/>
          </p:nvPr>
        </p:nvSpPr>
        <p:spPr/>
        <p:txBody>
          <a:bodyPr/>
          <a:lstStyle/>
          <a:p>
            <a:r>
              <a:rPr lang="en-US" sz="1400" dirty="0"/>
              <a:t>Town Bluff Dam and B.A. Steinhagen Lake Master Plan Presentation</a:t>
            </a:r>
            <a:endParaRPr lang="en-US" dirty="0"/>
          </a:p>
        </p:txBody>
      </p:sp>
    </p:spTree>
    <p:extLst>
      <p:ext uri="{BB962C8B-B14F-4D97-AF65-F5344CB8AC3E}">
        <p14:creationId xmlns:p14="http://schemas.microsoft.com/office/powerpoint/2010/main" val="859880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dirty="0"/>
              <a:t>You</a:t>
            </a:r>
            <a:r>
              <a:rPr lang="en-US" baseline="0" dirty="0"/>
              <a:t> might be wondering, what is a master plan?</a:t>
            </a:r>
          </a:p>
          <a:p>
            <a:endParaRPr lang="en-US" baseline="0" dirty="0"/>
          </a:p>
          <a:p>
            <a:r>
              <a:rPr lang="en-US" baseline="0" dirty="0"/>
              <a:t>The master plan is the document that will guide the land use and management of the project for the next 25 years, while adhering to all applicable Federal laws including the National Environmental Policy Act, or NEPA. The focus of the plan is the designation of land classifications with corresponding management plans, as well as establishing resource management objectives.</a:t>
            </a:r>
          </a:p>
          <a:p>
            <a:endParaRPr lang="en-US" baseline="0" dirty="0"/>
          </a:p>
          <a:p>
            <a:r>
              <a:rPr lang="en-US" baseline="0" dirty="0"/>
              <a:t>The key to a successful master plan is public involvement. </a:t>
            </a:r>
          </a:p>
          <a:p>
            <a:endParaRPr lang="en-US" baseline="0" dirty="0"/>
          </a:p>
          <a:p>
            <a:r>
              <a:rPr lang="en-US" baseline="0" dirty="0"/>
              <a:t>Participation, in the form of providing written comments, is how you can help. </a:t>
            </a:r>
            <a:endParaRPr lang="en-US" dirty="0"/>
          </a:p>
        </p:txBody>
      </p:sp>
      <p:sp>
        <p:nvSpPr>
          <p:cNvPr id="4" name="Slide Number Placeholder 3"/>
          <p:cNvSpPr>
            <a:spLocks noGrp="1"/>
          </p:cNvSpPr>
          <p:nvPr>
            <p:ph type="sldNum" sz="quarter" idx="10"/>
          </p:nvPr>
        </p:nvSpPr>
        <p:spPr/>
        <p:txBody>
          <a:bodyPr/>
          <a:lstStyle/>
          <a:p>
            <a:fld id="{83A6F432-3359-4DCA-BDBA-0D4DE4300593}" type="slidenum">
              <a:rPr lang="en-US" smtClean="0"/>
              <a:t>4</a:t>
            </a:fld>
            <a:endParaRPr lang="en-US"/>
          </a:p>
        </p:txBody>
      </p:sp>
      <p:sp>
        <p:nvSpPr>
          <p:cNvPr id="6" name="Header Placeholder 5">
            <a:extLst>
              <a:ext uri="{FF2B5EF4-FFF2-40B4-BE49-F238E27FC236}">
                <a16:creationId xmlns:a16="http://schemas.microsoft.com/office/drawing/2014/main" id="{BEEE140D-46BF-4BDE-BF51-CBC6E4FB3D2F}"/>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1965149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dirty="0"/>
              <a:t>Why is the Corps</a:t>
            </a:r>
            <a:r>
              <a:rPr lang="en-US" baseline="0" dirty="0"/>
              <a:t> doing a revision to the master plan at this time?</a:t>
            </a:r>
          </a:p>
          <a:p>
            <a:endParaRPr lang="en-US" dirty="0"/>
          </a:p>
          <a:p>
            <a:r>
              <a:rPr lang="en-US" dirty="0"/>
              <a:t>The</a:t>
            </a:r>
            <a:r>
              <a:rPr lang="en-US" baseline="0" dirty="0"/>
              <a:t> Corps</a:t>
            </a:r>
            <a:r>
              <a:rPr lang="en-US" dirty="0"/>
              <a:t> is undergoing master</a:t>
            </a:r>
            <a:r>
              <a:rPr lang="en-US" baseline="0" dirty="0"/>
              <a:t> plan revisions at many of their projects nationwide as existing plans are no long compliant with current regulations. Many projects have also been influenced by changes in the surrounding environment, either by increased urbanization and growth, or changes in rural patterns of land use. As change is ever constant, an update to the plan is needed to capture how the project land classifications meet the current and future projected uses. Not only does land use change, but also management resources in terms of personnel over time, the master plan provides stability, with long-term goals, and a consistent management strategy, for project resources.</a:t>
            </a:r>
          </a:p>
          <a:p>
            <a:endParaRPr lang="en-US" baseline="0" dirty="0"/>
          </a:p>
        </p:txBody>
      </p:sp>
      <p:sp>
        <p:nvSpPr>
          <p:cNvPr id="4" name="Slide Number Placeholder 3"/>
          <p:cNvSpPr>
            <a:spLocks noGrp="1"/>
          </p:cNvSpPr>
          <p:nvPr>
            <p:ph type="sldNum" sz="quarter" idx="10"/>
          </p:nvPr>
        </p:nvSpPr>
        <p:spPr/>
        <p:txBody>
          <a:bodyPr/>
          <a:lstStyle/>
          <a:p>
            <a:fld id="{83A6F432-3359-4DCA-BDBA-0D4DE4300593}" type="slidenum">
              <a:rPr lang="en-US" smtClean="0"/>
              <a:t>5</a:t>
            </a:fld>
            <a:endParaRPr lang="en-US"/>
          </a:p>
        </p:txBody>
      </p:sp>
      <p:sp>
        <p:nvSpPr>
          <p:cNvPr id="6" name="Header Placeholder 5">
            <a:extLst>
              <a:ext uri="{FF2B5EF4-FFF2-40B4-BE49-F238E27FC236}">
                <a16:creationId xmlns:a16="http://schemas.microsoft.com/office/drawing/2014/main" id="{31F85A3A-88BD-434F-97B5-4133CC32DA96}"/>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371647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dirty="0"/>
              <a:t>The revision process</a:t>
            </a:r>
            <a:r>
              <a:rPr lang="en-US" baseline="0" dirty="0"/>
              <a:t> includes a cover-to-cover review and update of the entire plan. The revision involves input from the public and stakeholders but is compiled and completed by a team of Corps employees from a wide array of disciplines. Operations, Real Estate, Master Planning and Environmental Compliance are a few of the subjects where expertise is needed. The revision process will review all of the land and water surface classifications and recommend changes as appropriate. The revision process is a federal action that requires compliance with NEPA, and the appropriate documentation will be a part of the plan. </a:t>
            </a:r>
            <a:endParaRPr lang="en-US" dirty="0"/>
          </a:p>
          <a:p>
            <a:endParaRPr lang="en-US" dirty="0"/>
          </a:p>
        </p:txBody>
      </p:sp>
      <p:sp>
        <p:nvSpPr>
          <p:cNvPr id="4" name="Slide Number Placeholder 3"/>
          <p:cNvSpPr>
            <a:spLocks noGrp="1"/>
          </p:cNvSpPr>
          <p:nvPr>
            <p:ph type="sldNum" sz="quarter" idx="10"/>
          </p:nvPr>
        </p:nvSpPr>
        <p:spPr/>
        <p:txBody>
          <a:bodyPr/>
          <a:lstStyle/>
          <a:p>
            <a:fld id="{83A6F432-3359-4DCA-BDBA-0D4DE4300593}" type="slidenum">
              <a:rPr lang="en-US" smtClean="0"/>
              <a:t>6</a:t>
            </a:fld>
            <a:endParaRPr lang="en-US"/>
          </a:p>
        </p:txBody>
      </p:sp>
      <p:sp>
        <p:nvSpPr>
          <p:cNvPr id="6" name="Header Placeholder 5">
            <a:extLst>
              <a:ext uri="{FF2B5EF4-FFF2-40B4-BE49-F238E27FC236}">
                <a16:creationId xmlns:a16="http://schemas.microsoft.com/office/drawing/2014/main" id="{9649A8FE-A8D7-4D90-9734-830B20517B94}"/>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367829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lstStyle/>
          <a:p>
            <a:r>
              <a:rPr lang="en-US" sz="1200" dirty="0"/>
              <a:t>The revision process includes 3 phases: (scoping, draft and final)</a:t>
            </a:r>
          </a:p>
          <a:p>
            <a:pPr marL="181240" indent="-181240">
              <a:buFont typeface="Arial" panose="020B0604020202020204" pitchFamily="34" charset="0"/>
              <a:buChar char="•"/>
            </a:pPr>
            <a:r>
              <a:rPr lang="en-US" sz="1200" dirty="0"/>
              <a:t>The scoping phase is when the federal agency asks for initial input from other agencies, citizens and organizations regarding project area, resources and uses. This is the phase we are currently in, as noted by the yellow star on the chart.</a:t>
            </a:r>
          </a:p>
          <a:p>
            <a:pPr marL="181240" indent="-181240">
              <a:buFont typeface="Arial" panose="020B0604020202020204" pitchFamily="34" charset="0"/>
              <a:buChar char="•"/>
            </a:pPr>
            <a:r>
              <a:rPr lang="en-US" sz="1200" dirty="0"/>
              <a:t>The draft phase is when the Corps asks for public comments on the proposed recommendations in the draft master plan document.</a:t>
            </a:r>
          </a:p>
          <a:p>
            <a:pPr marL="181240" indent="-181240">
              <a:buFont typeface="Arial" panose="020B0604020202020204" pitchFamily="34" charset="0"/>
              <a:buChar char="•"/>
            </a:pPr>
            <a:r>
              <a:rPr lang="en-US" sz="1200" dirty="0"/>
              <a:t>The final phase is when the Corps incorporates public comments from the draft review into a final master plan document. </a:t>
            </a:r>
          </a:p>
          <a:p>
            <a:pPr marL="181240" indent="-181240">
              <a:buFont typeface="Arial" panose="020B0604020202020204" pitchFamily="34" charset="0"/>
              <a:buChar char="•"/>
            </a:pPr>
            <a:r>
              <a:rPr lang="en-US" sz="1200" dirty="0"/>
              <a:t>The plan is published after formal approval by the District Commander.</a:t>
            </a:r>
          </a:p>
          <a:p>
            <a:endParaRPr lang="en-US" sz="1200" dirty="0"/>
          </a:p>
          <a:p>
            <a:endParaRPr lang="en-US" sz="1200" dirty="0"/>
          </a:p>
        </p:txBody>
      </p:sp>
      <p:sp>
        <p:nvSpPr>
          <p:cNvPr id="4" name="Slide Number Placeholder 3"/>
          <p:cNvSpPr>
            <a:spLocks noGrp="1"/>
          </p:cNvSpPr>
          <p:nvPr>
            <p:ph type="sldNum" sz="quarter" idx="10"/>
          </p:nvPr>
        </p:nvSpPr>
        <p:spPr/>
        <p:txBody>
          <a:bodyPr/>
          <a:lstStyle/>
          <a:p>
            <a:fld id="{83A6F432-3359-4DCA-BDBA-0D4DE4300593}" type="slidenum">
              <a:rPr lang="en-US" smtClean="0"/>
              <a:t>7</a:t>
            </a:fld>
            <a:endParaRPr lang="en-US"/>
          </a:p>
        </p:txBody>
      </p:sp>
      <p:sp>
        <p:nvSpPr>
          <p:cNvPr id="6" name="Header Placeholder 5">
            <a:extLst>
              <a:ext uri="{FF2B5EF4-FFF2-40B4-BE49-F238E27FC236}">
                <a16:creationId xmlns:a16="http://schemas.microsoft.com/office/drawing/2014/main" id="{476D36AE-C37F-4BAA-9792-8F971CC1BD05}"/>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210939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normAutofit fontScale="92500" lnSpcReduction="10000"/>
          </a:bodyPr>
          <a:lstStyle/>
          <a:p>
            <a:r>
              <a:rPr lang="en-US" dirty="0"/>
              <a:t>The Corps defines land classification</a:t>
            </a:r>
            <a:r>
              <a:rPr lang="en-US" baseline="0" dirty="0"/>
              <a:t> as the primary use for which project lands are managed. All Federally owned lands are zoned for development and resource management consistent with project purposes.</a:t>
            </a:r>
          </a:p>
          <a:p>
            <a:endParaRPr lang="en-US" baseline="0" dirty="0"/>
          </a:p>
          <a:p>
            <a:r>
              <a:rPr lang="en-US" dirty="0"/>
              <a:t>Utilizing the current Federal</a:t>
            </a:r>
            <a:r>
              <a:rPr lang="en-US" baseline="0" dirty="0"/>
              <a:t> guidance, the land classifications are defined as shown in this table. </a:t>
            </a:r>
          </a:p>
          <a:p>
            <a:endParaRPr lang="en-US" baseline="0" dirty="0"/>
          </a:p>
          <a:p>
            <a:r>
              <a:rPr lang="en-US" baseline="0" dirty="0"/>
              <a:t>The Project Operations classification is used solely for lands dedicated for the operation of the project, including the dam, spillway, levees, project office, and other operational features.</a:t>
            </a:r>
          </a:p>
          <a:p>
            <a:endParaRPr lang="en-US" baseline="0" dirty="0"/>
          </a:p>
          <a:p>
            <a:r>
              <a:rPr lang="en-US" baseline="0" dirty="0"/>
              <a:t>The classification High Density Recreation is assigned to lands that are being used for intensive recreational activities, including day use and campground areas.</a:t>
            </a:r>
          </a:p>
          <a:p>
            <a:endParaRPr lang="en-US" baseline="0" dirty="0"/>
          </a:p>
          <a:p>
            <a:r>
              <a:rPr lang="en-US" baseline="0" dirty="0"/>
              <a:t>The Multiple Resource Management Lands allows for the designation of a predominate use and are subdivided into 4 classifications. All 4 classifications essentially allow for similar activities to occur, but are managed with a particular emphasis, including low density recreation, wildlife management, vegetative management, and inactive or future recreation areas.</a:t>
            </a:r>
          </a:p>
          <a:p>
            <a:endParaRPr lang="en-US" baseline="0" dirty="0"/>
          </a:p>
          <a:p>
            <a:r>
              <a:rPr lang="en-US" baseline="0" dirty="0"/>
              <a:t>The protection of Environmentally Sensitive Areas is given priority, and are for lands with unique scientific, ecological, cultural, or aesthetic features. Examples include endangered species habitat, scenic shorelines, and rare and unique plant communities to mention a few.</a:t>
            </a:r>
          </a:p>
          <a:p>
            <a:endParaRPr lang="en-US" baseline="0" dirty="0"/>
          </a:p>
          <a:p>
            <a:r>
              <a:rPr lang="en-US" baseline="0" dirty="0"/>
              <a:t>The Mitigation classification is reserved for lands acquired or designated for offsetting losses associated with the development of the project. </a:t>
            </a:r>
            <a:endParaRPr lang="en-US" dirty="0"/>
          </a:p>
        </p:txBody>
      </p:sp>
      <p:sp>
        <p:nvSpPr>
          <p:cNvPr id="4" name="Slide Number Placeholder 3"/>
          <p:cNvSpPr>
            <a:spLocks noGrp="1"/>
          </p:cNvSpPr>
          <p:nvPr>
            <p:ph type="sldNum" sz="quarter" idx="10"/>
          </p:nvPr>
        </p:nvSpPr>
        <p:spPr/>
        <p:txBody>
          <a:bodyPr/>
          <a:lstStyle/>
          <a:p>
            <a:pPr>
              <a:defRPr/>
            </a:pPr>
            <a:fld id="{FFF37132-BA77-49C8-9E52-5FA68EA485F1}" type="slidenum">
              <a:rPr lang="en-US" smtClean="0">
                <a:solidFill>
                  <a:srgbClr val="000000"/>
                </a:solidFill>
              </a:rPr>
              <a:pPr>
                <a:defRPr/>
              </a:pPr>
              <a:t>8</a:t>
            </a:fld>
            <a:endParaRPr lang="en-US" dirty="0">
              <a:solidFill>
                <a:srgbClr val="000000"/>
              </a:solidFill>
            </a:endParaRPr>
          </a:p>
        </p:txBody>
      </p:sp>
      <p:sp>
        <p:nvSpPr>
          <p:cNvPr id="6" name="Header Placeholder 5">
            <a:extLst>
              <a:ext uri="{FF2B5EF4-FFF2-40B4-BE49-F238E27FC236}">
                <a16:creationId xmlns:a16="http://schemas.microsoft.com/office/drawing/2014/main" id="{7ACF961B-9236-43B2-86A0-50B46A66A4C2}"/>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203901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38175"/>
            <a:ext cx="6237287" cy="4676775"/>
          </a:xfrm>
        </p:spPr>
      </p:sp>
      <p:sp>
        <p:nvSpPr>
          <p:cNvPr id="3" name="Notes Placeholder 2"/>
          <p:cNvSpPr>
            <a:spLocks noGrp="1"/>
          </p:cNvSpPr>
          <p:nvPr>
            <p:ph type="body" idx="1"/>
          </p:nvPr>
        </p:nvSpPr>
        <p:spPr/>
        <p:txBody>
          <a:bodyPr>
            <a:normAutofit/>
          </a:bodyPr>
          <a:lstStyle/>
          <a:p>
            <a:r>
              <a:rPr lang="en-US" dirty="0"/>
              <a:t>Water surface classifications</a:t>
            </a:r>
            <a:r>
              <a:rPr lang="en-US" baseline="0" dirty="0"/>
              <a:t> are </a:t>
            </a:r>
            <a:r>
              <a:rPr lang="en-US" dirty="0"/>
              <a:t>defined much like land</a:t>
            </a:r>
            <a:r>
              <a:rPr lang="en-US" baseline="0" dirty="0"/>
              <a:t> classifications in that they reflect how the water surface is to be managed.</a:t>
            </a:r>
            <a:r>
              <a:rPr lang="en-US" dirty="0"/>
              <a:t> </a:t>
            </a:r>
          </a:p>
          <a:p>
            <a:endParaRPr lang="en-US" dirty="0"/>
          </a:p>
          <a:p>
            <a:r>
              <a:rPr lang="en-US" dirty="0"/>
              <a:t>The water surface will be reviewed and classified</a:t>
            </a:r>
            <a:r>
              <a:rPr lang="en-US" baseline="0" dirty="0"/>
              <a:t> using 4 classifications. The dominate classification is typically open recreation which allows year-round use of the water surface. The other 3 classifications place restrictions on the water surface based on safety, access, shoreline protection, and wildlife needs. Restricted water surfaces do not allow access due to safety and security purposes. No-wake water surfaces limit vessel speeds to protect shorelines from wake damage and are used near marina and boat ramps for public safety. Fish and wildlife sanctuary water surfaces can be employed on an annual or seasonal basis to restrict access to protect fish and wildlife species. </a:t>
            </a:r>
            <a:endParaRPr lang="en-US" dirty="0"/>
          </a:p>
        </p:txBody>
      </p:sp>
      <p:sp>
        <p:nvSpPr>
          <p:cNvPr id="4" name="Slide Number Placeholder 3"/>
          <p:cNvSpPr>
            <a:spLocks noGrp="1"/>
          </p:cNvSpPr>
          <p:nvPr>
            <p:ph type="sldNum" sz="quarter" idx="10"/>
          </p:nvPr>
        </p:nvSpPr>
        <p:spPr/>
        <p:txBody>
          <a:bodyPr/>
          <a:lstStyle/>
          <a:p>
            <a:pPr>
              <a:defRPr/>
            </a:pPr>
            <a:fld id="{FFF37132-BA77-49C8-9E52-5FA68EA485F1}" type="slidenum">
              <a:rPr lang="en-US" smtClean="0">
                <a:solidFill>
                  <a:srgbClr val="000000"/>
                </a:solidFill>
              </a:rPr>
              <a:pPr>
                <a:defRPr/>
              </a:pPr>
              <a:t>9</a:t>
            </a:fld>
            <a:endParaRPr lang="en-US" dirty="0">
              <a:solidFill>
                <a:srgbClr val="000000"/>
              </a:solidFill>
            </a:endParaRPr>
          </a:p>
        </p:txBody>
      </p:sp>
      <p:sp>
        <p:nvSpPr>
          <p:cNvPr id="6" name="Header Placeholder 5">
            <a:extLst>
              <a:ext uri="{FF2B5EF4-FFF2-40B4-BE49-F238E27FC236}">
                <a16:creationId xmlns:a16="http://schemas.microsoft.com/office/drawing/2014/main" id="{0BBBFBE1-C833-4859-9207-C07490AB7702}"/>
              </a:ext>
            </a:extLst>
          </p:cNvPr>
          <p:cNvSpPr>
            <a:spLocks noGrp="1"/>
          </p:cNvSpPr>
          <p:nvPr>
            <p:ph type="hdr" sz="quarter"/>
          </p:nvPr>
        </p:nvSpPr>
        <p:spPr/>
        <p:txBody>
          <a:bodyPr/>
          <a:lstStyle/>
          <a:p>
            <a:r>
              <a:rPr lang="en-US" dirty="0"/>
              <a:t>Town Bluff Dam and B.A. Steinhagen Lake Master Plan Presentation</a:t>
            </a:r>
          </a:p>
        </p:txBody>
      </p:sp>
    </p:spTree>
    <p:extLst>
      <p:ext uri="{BB962C8B-B14F-4D97-AF65-F5344CB8AC3E}">
        <p14:creationId xmlns:p14="http://schemas.microsoft.com/office/powerpoint/2010/main" val="427007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Background 2">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6858000" cy="2552700"/>
          </a:xfrm>
          <a:prstGeom prst="rect">
            <a:avLst/>
          </a:prstGeo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7B469A0F-265B-4E7D-9F8F-7BB103322144}"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7279808"/>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pPr>
              <a:defRPr/>
            </a:pPr>
            <a:fld id="{35B10751-5E2B-476B-9D28-7A3FD784D6FD}" type="slidenum">
              <a:rPr lang="en-US"/>
              <a:pPr>
                <a:defRPr/>
              </a:pPr>
              <a:t>‹#›</a:t>
            </a:fld>
            <a:endParaRPr lang="en-US" dirty="0"/>
          </a:p>
        </p:txBody>
      </p:sp>
    </p:spTree>
    <p:extLst>
      <p:ext uri="{BB962C8B-B14F-4D97-AF65-F5344CB8AC3E}">
        <p14:creationId xmlns:p14="http://schemas.microsoft.com/office/powerpoint/2010/main" val="3421531067"/>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6663063-BEEA-45E7-AD2C-8218687198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3531718"/>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pPr>
              <a:defRPr/>
            </a:pPr>
            <a:fld id="{9E734E40-2C34-4E23-9270-58E1A89166B5}" type="slidenum">
              <a:rPr lang="en-US"/>
              <a:pPr>
                <a:defRPr/>
              </a:pPr>
              <a:t>‹#›</a:t>
            </a:fld>
            <a:endParaRPr lang="en-US" dirty="0"/>
          </a:p>
        </p:txBody>
      </p:sp>
    </p:spTree>
    <p:extLst>
      <p:ext uri="{BB962C8B-B14F-4D97-AF65-F5344CB8AC3E}">
        <p14:creationId xmlns:p14="http://schemas.microsoft.com/office/powerpoint/2010/main" val="1711842471"/>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pPr>
              <a:defRPr/>
            </a:pPr>
            <a:fld id="{9C0598EF-C8DC-4F20-9EA9-528B5D44824F}" type="slidenum">
              <a:rPr lang="en-US"/>
              <a:pPr>
                <a:defRPr/>
              </a:pPr>
              <a:t>‹#›</a:t>
            </a:fld>
            <a:endParaRPr lang="en-US" dirty="0"/>
          </a:p>
        </p:txBody>
      </p:sp>
    </p:spTree>
    <p:extLst>
      <p:ext uri="{BB962C8B-B14F-4D97-AF65-F5344CB8AC3E}">
        <p14:creationId xmlns:p14="http://schemas.microsoft.com/office/powerpoint/2010/main" val="161406781"/>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6663063-BEEA-45E7-AD2C-8218687198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10537966"/>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rgbClr val="3E6682"/>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293671-3E61-4736-A5C3-2F6A80A19635}" type="slidenum">
              <a:rPr lang="en-US"/>
              <a:pPr>
                <a:defRPr/>
              </a:pPr>
              <a:t>‹#›</a:t>
            </a:fld>
            <a:endParaRPr lang="en-US" dirty="0"/>
          </a:p>
        </p:txBody>
      </p:sp>
    </p:spTree>
    <p:extLst>
      <p:ext uri="{BB962C8B-B14F-4D97-AF65-F5344CB8AC3E}">
        <p14:creationId xmlns:p14="http://schemas.microsoft.com/office/powerpoint/2010/main" val="636843245"/>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DABF19D8-6F7D-4C13-9EA9-93B828CF8EE4}" type="slidenum">
              <a:rPr lang="en-US"/>
              <a:pPr>
                <a:defRPr/>
              </a:pPr>
              <a:t>‹#›</a:t>
            </a:fld>
            <a:endParaRPr lang="en-US" dirty="0"/>
          </a:p>
        </p:txBody>
      </p:sp>
    </p:spTree>
    <p:extLst>
      <p:ext uri="{BB962C8B-B14F-4D97-AF65-F5344CB8AC3E}">
        <p14:creationId xmlns:p14="http://schemas.microsoft.com/office/powerpoint/2010/main" val="2039492819"/>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6663063-BEEA-45E7-AD2C-8218687198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6280918"/>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rgbClr val="3E6682"/>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293671-3E61-4736-A5C3-2F6A80A19635}" type="slidenum">
              <a:rPr lang="en-US"/>
              <a:pPr>
                <a:defRPr/>
              </a:pPr>
              <a:t>‹#›</a:t>
            </a:fld>
            <a:endParaRPr lang="en-US" dirty="0"/>
          </a:p>
        </p:txBody>
      </p:sp>
    </p:spTree>
    <p:extLst>
      <p:ext uri="{BB962C8B-B14F-4D97-AF65-F5344CB8AC3E}">
        <p14:creationId xmlns:p14="http://schemas.microsoft.com/office/powerpoint/2010/main" val="2291812052"/>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DABF19D8-6F7D-4C13-9EA9-93B828CF8EE4}" type="slidenum">
              <a:rPr lang="en-US"/>
              <a:pPr>
                <a:defRPr/>
              </a:pPr>
              <a:t>‹#›</a:t>
            </a:fld>
            <a:endParaRPr lang="en-US" dirty="0"/>
          </a:p>
        </p:txBody>
      </p:sp>
    </p:spTree>
    <p:extLst>
      <p:ext uri="{BB962C8B-B14F-4D97-AF65-F5344CB8AC3E}">
        <p14:creationId xmlns:p14="http://schemas.microsoft.com/office/powerpoint/2010/main" val="1703073227"/>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6663063-BEEA-45E7-AD2C-8218687198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8896593"/>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6663063-BEEA-45E7-AD2C-8218687198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54506584"/>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5"/>
            <a:ext cx="8382000" cy="806451"/>
          </a:xfrm>
          <a:prstGeom prst="rect">
            <a:avLst/>
          </a:prstGeom>
          <a:noFill/>
          <a:ln w="9525">
            <a:noFill/>
            <a:miter lim="800000"/>
            <a:headEnd/>
            <a:tailEnd/>
          </a:ln>
        </p:spPr>
        <p:txBody>
          <a:bodyPr/>
          <a:lstStyle>
            <a:lvl1pPr>
              <a:defRPr baseline="0">
                <a:solidFill>
                  <a:srgbClr val="3E6682"/>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35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9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293671-3E61-4736-A5C3-2F6A80A19635}" type="slidenum">
              <a:rPr lang="en-US"/>
              <a:pPr>
                <a:defRPr/>
              </a:pPr>
              <a:t>‹#›</a:t>
            </a:fld>
            <a:endParaRPr lang="en-US" dirty="0"/>
          </a:p>
        </p:txBody>
      </p:sp>
    </p:spTree>
    <p:extLst>
      <p:ext uri="{BB962C8B-B14F-4D97-AF65-F5344CB8AC3E}">
        <p14:creationId xmlns:p14="http://schemas.microsoft.com/office/powerpoint/2010/main" val="1374467655"/>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1519"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DABF19D8-6F7D-4C13-9EA9-93B828CF8EE4}" type="slidenum">
              <a:rPr lang="en-US"/>
              <a:pPr>
                <a:defRPr/>
              </a:pPr>
              <a:t>‹#›</a:t>
            </a:fld>
            <a:endParaRPr lang="en-US" dirty="0"/>
          </a:p>
        </p:txBody>
      </p:sp>
    </p:spTree>
    <p:extLst>
      <p:ext uri="{BB962C8B-B14F-4D97-AF65-F5344CB8AC3E}">
        <p14:creationId xmlns:p14="http://schemas.microsoft.com/office/powerpoint/2010/main" val="3090853329"/>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solidFill>
                  <a:srgbClr val="000000"/>
                </a:solidFill>
              </a:defRPr>
            </a:lvl1pPr>
          </a:lstStyle>
          <a:p>
            <a:pPr>
              <a:defRPr/>
            </a:pPr>
            <a:fld id="{4E4C384E-ADF1-4AA7-BF2E-B5B7116A3F44}" type="slidenum">
              <a:rPr lang="en-US"/>
              <a:pPr>
                <a:defRPr/>
              </a:pPr>
              <a:t>‹#›</a:t>
            </a:fld>
            <a:endParaRPr lang="en-US" dirty="0"/>
          </a:p>
        </p:txBody>
      </p:sp>
    </p:spTree>
    <p:extLst>
      <p:ext uri="{BB962C8B-B14F-4D97-AF65-F5344CB8AC3E}">
        <p14:creationId xmlns:p14="http://schemas.microsoft.com/office/powerpoint/2010/main" val="2429333927"/>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8932D7-9237-4EDD-B6F3-E05C0AECFDBD}" type="slidenum">
              <a:rPr lang="en-US"/>
              <a:pPr>
                <a:defRPr/>
              </a:pPr>
              <a:t>‹#›</a:t>
            </a:fld>
            <a:endParaRPr lang="en-US"/>
          </a:p>
        </p:txBody>
      </p:sp>
    </p:spTree>
    <p:extLst>
      <p:ext uri="{BB962C8B-B14F-4D97-AF65-F5344CB8AC3E}">
        <p14:creationId xmlns:p14="http://schemas.microsoft.com/office/powerpoint/2010/main" val="2623273027"/>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rgbClr val="3E6682"/>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293671-3E61-4736-A5C3-2F6A80A19635}" type="slidenum">
              <a:rPr lang="en-US"/>
              <a:pPr>
                <a:defRPr/>
              </a:pPr>
              <a:t>‹#›</a:t>
            </a:fld>
            <a:endParaRPr lang="en-US" dirty="0"/>
          </a:p>
        </p:txBody>
      </p:sp>
    </p:spTree>
    <p:extLst>
      <p:ext uri="{BB962C8B-B14F-4D97-AF65-F5344CB8AC3E}">
        <p14:creationId xmlns:p14="http://schemas.microsoft.com/office/powerpoint/2010/main" val="2749216815"/>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DABF19D8-6F7D-4C13-9EA9-93B828CF8EE4}" type="slidenum">
              <a:rPr lang="en-US"/>
              <a:pPr>
                <a:defRPr/>
              </a:pPr>
              <a:t>‹#›</a:t>
            </a:fld>
            <a:endParaRPr lang="en-US" dirty="0"/>
          </a:p>
        </p:txBody>
      </p:sp>
    </p:spTree>
    <p:extLst>
      <p:ext uri="{BB962C8B-B14F-4D97-AF65-F5344CB8AC3E}">
        <p14:creationId xmlns:p14="http://schemas.microsoft.com/office/powerpoint/2010/main" val="232910294"/>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solidFill>
                  <a:srgbClr val="000000"/>
                </a:solidFill>
              </a:defRPr>
            </a:lvl1pPr>
          </a:lstStyle>
          <a:p>
            <a:pPr>
              <a:defRPr/>
            </a:pPr>
            <a:fld id="{4E4C384E-ADF1-4AA7-BF2E-B5B7116A3F44}" type="slidenum">
              <a:rPr lang="en-US"/>
              <a:pPr>
                <a:defRPr/>
              </a:pPr>
              <a:t>‹#›</a:t>
            </a:fld>
            <a:endParaRPr lang="en-US" dirty="0"/>
          </a:p>
        </p:txBody>
      </p:sp>
    </p:spTree>
    <p:extLst>
      <p:ext uri="{BB962C8B-B14F-4D97-AF65-F5344CB8AC3E}">
        <p14:creationId xmlns:p14="http://schemas.microsoft.com/office/powerpoint/2010/main" val="3677962369"/>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rgbClr val="3E6682"/>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293671-3E61-4736-A5C3-2F6A80A19635}" type="slidenum">
              <a:rPr lang="en-US"/>
              <a:pPr>
                <a:defRPr/>
              </a:pPr>
              <a:t>‹#›</a:t>
            </a:fld>
            <a:endParaRPr lang="en-US" dirty="0"/>
          </a:p>
        </p:txBody>
      </p:sp>
    </p:spTree>
    <p:extLst>
      <p:ext uri="{BB962C8B-B14F-4D97-AF65-F5344CB8AC3E}">
        <p14:creationId xmlns:p14="http://schemas.microsoft.com/office/powerpoint/2010/main" val="3087535668"/>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DABF19D8-6F7D-4C13-9EA9-93B828CF8EE4}" type="slidenum">
              <a:rPr lang="en-US"/>
              <a:pPr>
                <a:defRPr/>
              </a:pPr>
              <a:t>‹#›</a:t>
            </a:fld>
            <a:endParaRPr lang="en-US" dirty="0"/>
          </a:p>
        </p:txBody>
      </p:sp>
    </p:spTree>
    <p:extLst>
      <p:ext uri="{BB962C8B-B14F-4D97-AF65-F5344CB8AC3E}">
        <p14:creationId xmlns:p14="http://schemas.microsoft.com/office/powerpoint/2010/main" val="1492021267"/>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6919558"/>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solidFill>
                  <a:srgbClr val="000000"/>
                </a:solidFill>
              </a:defRPr>
            </a:lvl1pPr>
          </a:lstStyle>
          <a:p>
            <a:pPr>
              <a:defRPr/>
            </a:pPr>
            <a:fld id="{4E4C384E-ADF1-4AA7-BF2E-B5B7116A3F44}" type="slidenum">
              <a:rPr lang="en-US"/>
              <a:pPr>
                <a:defRPr/>
              </a:pPr>
              <a:t>‹#›</a:t>
            </a:fld>
            <a:endParaRPr lang="en-US" dirty="0"/>
          </a:p>
        </p:txBody>
      </p:sp>
    </p:spTree>
    <p:extLst>
      <p:ext uri="{BB962C8B-B14F-4D97-AF65-F5344CB8AC3E}">
        <p14:creationId xmlns:p14="http://schemas.microsoft.com/office/powerpoint/2010/main" val="1113613638"/>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rgbClr val="3E6682"/>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293671-3E61-4736-A5C3-2F6A80A19635}" type="slidenum">
              <a:rPr lang="en-US"/>
              <a:pPr>
                <a:defRPr/>
              </a:pPr>
              <a:t>‹#›</a:t>
            </a:fld>
            <a:endParaRPr lang="en-US" dirty="0"/>
          </a:p>
        </p:txBody>
      </p:sp>
    </p:spTree>
    <p:extLst>
      <p:ext uri="{BB962C8B-B14F-4D97-AF65-F5344CB8AC3E}">
        <p14:creationId xmlns:p14="http://schemas.microsoft.com/office/powerpoint/2010/main" val="504336513"/>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DABF19D8-6F7D-4C13-9EA9-93B828CF8EE4}" type="slidenum">
              <a:rPr lang="en-US"/>
              <a:pPr>
                <a:defRPr/>
              </a:pPr>
              <a:t>‹#›</a:t>
            </a:fld>
            <a:endParaRPr lang="en-US" dirty="0"/>
          </a:p>
        </p:txBody>
      </p:sp>
    </p:spTree>
    <p:extLst>
      <p:ext uri="{BB962C8B-B14F-4D97-AF65-F5344CB8AC3E}">
        <p14:creationId xmlns:p14="http://schemas.microsoft.com/office/powerpoint/2010/main" val="1687946050"/>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695368"/>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79708115"/>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solidFill>
                  <a:srgbClr val="000000"/>
                </a:solidFill>
              </a:defRPr>
            </a:lvl1pPr>
          </a:lstStyle>
          <a:p>
            <a:pPr>
              <a:defRPr/>
            </a:pPr>
            <a:fld id="{4E4C384E-ADF1-4AA7-BF2E-B5B7116A3F44}" type="slidenum">
              <a:rPr lang="en-US"/>
              <a:pPr>
                <a:defRPr/>
              </a:pPr>
              <a:t>‹#›</a:t>
            </a:fld>
            <a:endParaRPr lang="en-US" dirty="0"/>
          </a:p>
        </p:txBody>
      </p:sp>
    </p:spTree>
    <p:extLst>
      <p:ext uri="{BB962C8B-B14F-4D97-AF65-F5344CB8AC3E}">
        <p14:creationId xmlns:p14="http://schemas.microsoft.com/office/powerpoint/2010/main" val="1303268684"/>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rgbClr val="3E6682"/>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293671-3E61-4736-A5C3-2F6A80A19635}" type="slidenum">
              <a:rPr lang="en-US"/>
              <a:pPr>
                <a:defRPr/>
              </a:pPr>
              <a:t>‹#›</a:t>
            </a:fld>
            <a:endParaRPr lang="en-US" dirty="0"/>
          </a:p>
        </p:txBody>
      </p:sp>
    </p:spTree>
    <p:extLst>
      <p:ext uri="{BB962C8B-B14F-4D97-AF65-F5344CB8AC3E}">
        <p14:creationId xmlns:p14="http://schemas.microsoft.com/office/powerpoint/2010/main" val="319757523"/>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DABF19D8-6F7D-4C13-9EA9-93B828CF8EE4}" type="slidenum">
              <a:rPr lang="en-US"/>
              <a:pPr>
                <a:defRPr/>
              </a:pPr>
              <a:t>‹#›</a:t>
            </a:fld>
            <a:endParaRPr lang="en-US" dirty="0"/>
          </a:p>
        </p:txBody>
      </p:sp>
    </p:spTree>
    <p:extLst>
      <p:ext uri="{BB962C8B-B14F-4D97-AF65-F5344CB8AC3E}">
        <p14:creationId xmlns:p14="http://schemas.microsoft.com/office/powerpoint/2010/main" val="398976393"/>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p:txBody>
          <a:bodyPr/>
          <a:lstStyle>
            <a:lvl1pPr>
              <a:defRPr>
                <a:solidFill>
                  <a:srgbClr val="000000"/>
                </a:solidFill>
              </a:defRPr>
            </a:lvl1pPr>
          </a:lstStyle>
          <a:p>
            <a:pPr>
              <a:defRPr/>
            </a:pPr>
            <a:fld id="{4E4C384E-ADF1-4AA7-BF2E-B5B7116A3F44}" type="slidenum">
              <a:rPr lang="en-US"/>
              <a:pPr>
                <a:defRPr/>
              </a:pPr>
              <a:t>‹#›</a:t>
            </a:fld>
            <a:endParaRPr lang="en-US" dirty="0"/>
          </a:p>
        </p:txBody>
      </p:sp>
    </p:spTree>
    <p:extLst>
      <p:ext uri="{BB962C8B-B14F-4D97-AF65-F5344CB8AC3E}">
        <p14:creationId xmlns:p14="http://schemas.microsoft.com/office/powerpoint/2010/main" val="2615160874"/>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ackground 2">
    <p:spTree>
      <p:nvGrpSpPr>
        <p:cNvPr id="1" name=""/>
        <p:cNvGrpSpPr/>
        <p:nvPr/>
      </p:nvGrpSpPr>
      <p:grpSpPr>
        <a:xfrm>
          <a:off x="0" y="0"/>
          <a:ext cx="0" cy="0"/>
          <a:chOff x="0" y="0"/>
          <a:chExt cx="0" cy="0"/>
        </a:xfrm>
      </p:grpSpPr>
      <p:sp>
        <p:nvSpPr>
          <p:cNvPr id="4" name="TextBox 3"/>
          <p:cNvSpPr txBox="1"/>
          <p:nvPr userDrawn="1"/>
        </p:nvSpPr>
        <p:spPr>
          <a:xfrm>
            <a:off x="295275" y="5802313"/>
            <a:ext cx="4316413" cy="403225"/>
          </a:xfrm>
          <a:prstGeom prst="rect">
            <a:avLst/>
          </a:prstGeom>
          <a:noFill/>
        </p:spPr>
        <p:txBody>
          <a:bodyPr>
            <a:spAutoFit/>
          </a:bodyPr>
          <a:lstStyle/>
          <a:p>
            <a:pPr eaLnBrk="1" hangingPunct="1">
              <a:defRPr/>
            </a:pPr>
            <a:r>
              <a:rPr lang="en-US" altLang="en-US" sz="675" i="1" dirty="0">
                <a:solidFill>
                  <a:srgbClr val="000000"/>
                </a:solidFill>
              </a:rPr>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6" name="Title 1"/>
          <p:cNvSpPr>
            <a:spLocks noGrp="1"/>
          </p:cNvSpPr>
          <p:nvPr>
            <p:ph type="title"/>
          </p:nvPr>
        </p:nvSpPr>
        <p:spPr>
          <a:xfrm>
            <a:off x="514611" y="669144"/>
            <a:ext cx="4528729" cy="1781825"/>
          </a:xfrm>
          <a:prstGeom prst="rect">
            <a:avLst/>
          </a:prstGeom>
        </p:spPr>
        <p:txBody>
          <a:bodyPr/>
          <a:lstStyle/>
          <a:p>
            <a:r>
              <a:rPr lang="en-US"/>
              <a:t>Click to edit Master title style</a:t>
            </a:r>
            <a:endParaRPr lang="en-US" dirty="0"/>
          </a:p>
        </p:txBody>
      </p:sp>
      <p:sp>
        <p:nvSpPr>
          <p:cNvPr id="9" name="Text Placeholder 18"/>
          <p:cNvSpPr>
            <a:spLocks noGrp="1"/>
          </p:cNvSpPr>
          <p:nvPr>
            <p:ph idx="1"/>
          </p:nvPr>
        </p:nvSpPr>
        <p:spPr>
          <a:xfrm>
            <a:off x="474785" y="2965938"/>
            <a:ext cx="3569314" cy="15621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p:txBody>
      </p:sp>
      <p:sp>
        <p:nvSpPr>
          <p:cNvPr id="5" name="Slide Number Placeholder 2"/>
          <p:cNvSpPr>
            <a:spLocks noGrp="1"/>
          </p:cNvSpPr>
          <p:nvPr userDrawn="1">
            <p:ph type="sldNum" sz="quarter" idx="10"/>
          </p:nvPr>
        </p:nvSpPr>
        <p:spPr/>
        <p:txBody>
          <a:bodyPr/>
          <a:lstStyle>
            <a:lvl1pPr eaLnBrk="0" hangingPunct="0">
              <a:defRPr/>
            </a:lvl1pPr>
          </a:lstStyle>
          <a:p>
            <a:pPr>
              <a:defRPr/>
            </a:pPr>
            <a:fld id="{4CC4797A-E7DA-46D2-8A54-696603BC37A4}" type="slidenum">
              <a:rPr lang="en-US"/>
              <a:pPr>
                <a:defRPr/>
              </a:pPr>
              <a:t>‹#›</a:t>
            </a:fld>
            <a:endParaRPr lang="en-US" dirty="0"/>
          </a:p>
        </p:txBody>
      </p:sp>
      <p:sp>
        <p:nvSpPr>
          <p:cNvPr id="7" name="Footer Placeholder 3"/>
          <p:cNvSpPr>
            <a:spLocks noGrp="1"/>
          </p:cNvSpPr>
          <p:nvPr userDrawn="1">
            <p:ph type="ftr" sz="quarter" idx="11"/>
          </p:nvPr>
        </p:nvSpPr>
        <p:spPr/>
        <p:txBody>
          <a:bodyPr/>
          <a:lstStyle>
            <a:lvl1pPr eaLnBrk="0" hangingPunct="0">
              <a:defRPr/>
            </a:lvl1pPr>
          </a:lstStyle>
          <a:p>
            <a:pPr>
              <a:defRPr/>
            </a:pPr>
            <a:endParaRPr lang="en-US"/>
          </a:p>
        </p:txBody>
      </p:sp>
    </p:spTree>
    <p:extLst>
      <p:ext uri="{BB962C8B-B14F-4D97-AF65-F5344CB8AC3E}">
        <p14:creationId xmlns:p14="http://schemas.microsoft.com/office/powerpoint/2010/main" val="2230501659"/>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84130115"/>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rgbClr val="3E6682"/>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8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293671-3E61-4736-A5C3-2F6A80A19635}" type="slidenum">
              <a:rPr lang="en-US"/>
              <a:pPr>
                <a:defRPr/>
              </a:pPr>
              <a:t>‹#›</a:t>
            </a:fld>
            <a:endParaRPr lang="en-US" dirty="0"/>
          </a:p>
        </p:txBody>
      </p:sp>
    </p:spTree>
    <p:extLst>
      <p:ext uri="{BB962C8B-B14F-4D97-AF65-F5344CB8AC3E}">
        <p14:creationId xmlns:p14="http://schemas.microsoft.com/office/powerpoint/2010/main" val="597788301"/>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4"/>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endParaRPr lang="en-US"/>
          </a:p>
        </p:txBody>
      </p:sp>
      <p:sp>
        <p:nvSpPr>
          <p:cNvPr id="5" name="Slide Number Placeholder 5"/>
          <p:cNvSpPr>
            <a:spLocks noGrp="1"/>
          </p:cNvSpPr>
          <p:nvPr>
            <p:ph type="sldNum" sz="quarter" idx="14"/>
          </p:nvPr>
        </p:nvSpPr>
        <p:spPr/>
        <p:txBody>
          <a:bodyPr/>
          <a:lstStyle>
            <a:lvl1pPr>
              <a:defRPr/>
            </a:lvl1pPr>
          </a:lstStyle>
          <a:p>
            <a:pPr>
              <a:defRPr/>
            </a:pPr>
            <a:fld id="{DABF19D8-6F7D-4C13-9EA9-93B828CF8EE4}" type="slidenum">
              <a:rPr lang="en-US"/>
              <a:pPr>
                <a:defRPr/>
              </a:pPr>
              <a:t>‹#›</a:t>
            </a:fld>
            <a:endParaRPr lang="en-US" dirty="0"/>
          </a:p>
        </p:txBody>
      </p:sp>
    </p:spTree>
    <p:extLst>
      <p:ext uri="{BB962C8B-B14F-4D97-AF65-F5344CB8AC3E}">
        <p14:creationId xmlns:p14="http://schemas.microsoft.com/office/powerpoint/2010/main" val="3600265048"/>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6663063-BEEA-45E7-AD2C-8218687198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4836579"/>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43"/>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pPr>
              <a:defRPr/>
            </a:pPr>
            <a:fld id="{1BC86EEE-0A62-4E11-987B-47B6878DD149}" type="slidenum">
              <a:rPr lang="en-US"/>
              <a:pPr>
                <a:defRPr/>
              </a:pPr>
              <a:t>‹#›</a:t>
            </a:fld>
            <a:endParaRPr lang="en-US" dirty="0"/>
          </a:p>
        </p:txBody>
      </p:sp>
    </p:spTree>
    <p:extLst>
      <p:ext uri="{BB962C8B-B14F-4D97-AF65-F5344CB8AC3E}">
        <p14:creationId xmlns:p14="http://schemas.microsoft.com/office/powerpoint/2010/main" val="1827441999"/>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0.xml"/><Relationship Id="rId7" Type="http://schemas.openxmlformats.org/officeDocument/2006/relationships/image" Target="../media/image14.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0.xml"/><Relationship Id="rId9" Type="http://schemas.openxmlformats.org/officeDocument/2006/relationships/image" Target="../media/image16.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11.xml"/><Relationship Id="rId11" Type="http://schemas.openxmlformats.org/officeDocument/2006/relationships/image" Target="../media/image16.png"/><Relationship Id="rId5" Type="http://schemas.openxmlformats.org/officeDocument/2006/relationships/slideLayout" Target="../slideLayouts/slideLayout35.xml"/><Relationship Id="rId10" Type="http://schemas.openxmlformats.org/officeDocument/2006/relationships/image" Target="../media/image15.png"/><Relationship Id="rId4" Type="http://schemas.openxmlformats.org/officeDocument/2006/relationships/slideLayout" Target="../slideLayouts/slideLayout34.xml"/><Relationship Id="rId9" Type="http://schemas.openxmlformats.org/officeDocument/2006/relationships/image" Target="../media/image14.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8.xml"/><Relationship Id="rId7" Type="http://schemas.openxmlformats.org/officeDocument/2006/relationships/image" Target="../media/image14.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2.xml"/><Relationship Id="rId9" Type="http://schemas.openxmlformats.org/officeDocument/2006/relationships/image" Target="../media/image1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heme" Target="../theme/theme2.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2.png"/><Relationship Id="rId10" Type="http://schemas.openxmlformats.org/officeDocument/2006/relationships/image" Target="../media/image11.jpeg"/><Relationship Id="rId4" Type="http://schemas.openxmlformats.org/officeDocument/2006/relationships/image" Target="../media/image1.png"/><Relationship Id="rId9" Type="http://schemas.openxmlformats.org/officeDocument/2006/relationships/image" Target="../media/image10.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8.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1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1.xml"/><Relationship Id="rId7" Type="http://schemas.openxmlformats.org/officeDocument/2006/relationships/image" Target="../media/image1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 Id="rId9" Type="http://schemas.openxmlformats.org/officeDocument/2006/relationships/image" Target="../media/image1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4.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 Id="rId9" Type="http://schemas.openxmlformats.org/officeDocument/2006/relationships/image" Target="../media/image17.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7.xml"/><Relationship Id="rId7" Type="http://schemas.openxmlformats.org/officeDocument/2006/relationships/image" Target="../media/image1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 Id="rId9"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7.xml"/><Relationship Id="rId9" Type="http://schemas.openxmlformats.org/officeDocument/2006/relationships/image" Target="../media/image16.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8.xml"/><Relationship Id="rId10" Type="http://schemas.openxmlformats.org/officeDocument/2006/relationships/image" Target="../media/image16.png"/><Relationship Id="rId4" Type="http://schemas.openxmlformats.org/officeDocument/2006/relationships/slideLayout" Target="../slideLayouts/slideLayout24.xml"/><Relationship Id="rId9"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7.xml"/><Relationship Id="rId7" Type="http://schemas.openxmlformats.org/officeDocument/2006/relationships/image" Target="../media/image1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9.xml"/><Relationship Id="rId9"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5" cstate="email">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a:ext>
            </a:extLst>
          </a:blip>
          <a:stretch>
            <a:fillRect/>
          </a:stretch>
        </p:blipFill>
        <p:spPr>
          <a:xfrm>
            <a:off x="-45290" y="0"/>
            <a:ext cx="9144000" cy="6858000"/>
          </a:xfrm>
          <a:prstGeom prst="rect">
            <a:avLst/>
          </a:prstGeom>
        </p:spPr>
      </p:pic>
      <p:sp>
        <p:nvSpPr>
          <p:cNvPr id="27" name="Rounded Rectangle 26"/>
          <p:cNvSpPr/>
          <p:nvPr/>
        </p:nvSpPr>
        <p:spPr>
          <a:xfrm>
            <a:off x="457200" y="411168"/>
            <a:ext cx="8234916"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350">
              <a:solidFill>
                <a:srgbClr val="FFFFFF"/>
              </a:solidFill>
            </a:endParaRPr>
          </a:p>
        </p:txBody>
      </p:sp>
      <p:sp>
        <p:nvSpPr>
          <p:cNvPr id="15" name="Slide Number Placeholder 5"/>
          <p:cNvSpPr>
            <a:spLocks noGrp="1"/>
          </p:cNvSpPr>
          <p:nvPr>
            <p:ph type="sldNum" sz="quarter" idx="4"/>
          </p:nvPr>
        </p:nvSpPr>
        <p:spPr>
          <a:xfrm>
            <a:off x="8305799" y="228606"/>
            <a:ext cx="733425" cy="365125"/>
          </a:xfrm>
          <a:prstGeom prst="rect">
            <a:avLst/>
          </a:prstGeom>
        </p:spPr>
        <p:txBody>
          <a:bodyPr/>
          <a:lstStyle>
            <a:lvl1pPr algn="r">
              <a:defRPr sz="563">
                <a:solidFill>
                  <a:schemeClr val="bg1"/>
                </a:solidFill>
              </a:defRPr>
            </a:lvl1pPr>
          </a:lstStyle>
          <a:p>
            <a:pPr eaLnBrk="1" hangingPunct="1"/>
            <a:fld id="{0D0E9D3B-CB56-40AE-B0A9-8DA5E1AEFDB7}" type="slidenum">
              <a:rPr lang="en-US" smtClean="0">
                <a:solidFill>
                  <a:srgbClr val="FFFFFF"/>
                </a:solidFill>
              </a:rPr>
              <a:pPr eaLnBrk="1" hangingPunct="1"/>
              <a:t>‹#›</a:t>
            </a:fld>
            <a:endParaRPr lang="en-US" dirty="0">
              <a:solidFill>
                <a:srgbClr val="FFFFFF"/>
              </a:solidFill>
            </a:endParaRPr>
          </a:p>
        </p:txBody>
      </p:sp>
      <p:sp>
        <p:nvSpPr>
          <p:cNvPr id="20" name="Footer Placeholder 19"/>
          <p:cNvSpPr>
            <a:spLocks noGrp="1"/>
          </p:cNvSpPr>
          <p:nvPr>
            <p:ph type="ftr" sz="quarter" idx="3"/>
          </p:nvPr>
        </p:nvSpPr>
        <p:spPr>
          <a:xfrm>
            <a:off x="62984" y="6512767"/>
            <a:ext cx="3160713" cy="279917"/>
          </a:xfrm>
          <a:prstGeom prst="rect">
            <a:avLst/>
          </a:prstGeom>
        </p:spPr>
        <p:txBody>
          <a:bodyPr vert="horz" lIns="91440" tIns="45720" rIns="91440" bIns="45720" rtlCol="0" anchor="ctr"/>
          <a:lstStyle>
            <a:lvl1pPr algn="l">
              <a:defRPr sz="563">
                <a:solidFill>
                  <a:schemeClr val="bg1"/>
                </a:solidFill>
              </a:defRPr>
            </a:lvl1pPr>
          </a:lstStyle>
          <a:p>
            <a:pPr eaLnBrk="1" hangingPunct="1"/>
            <a:r>
              <a:rPr lang="en-US" dirty="0">
                <a:solidFill>
                  <a:srgbClr val="FFFFFF"/>
                </a:solidFill>
              </a:rPr>
              <a:t>File Name</a:t>
            </a:r>
          </a:p>
        </p:txBody>
      </p:sp>
      <p:pic>
        <p:nvPicPr>
          <p:cNvPr id="58" name="Picture 6"/>
          <p:cNvPicPr>
            <a:picLocks noChangeAspect="1"/>
          </p:cNvPicPr>
          <p:nvPr/>
        </p:nvPicPr>
        <p:blipFill>
          <a:blip r:embed="rId6"/>
          <a:srcRect/>
          <a:stretch>
            <a:fillRect/>
          </a:stretch>
        </p:blipFill>
        <p:spPr bwMode="auto">
          <a:xfrm>
            <a:off x="4559300" y="3416306"/>
            <a:ext cx="19050" cy="3175"/>
          </a:xfrm>
          <a:prstGeom prst="rect">
            <a:avLst/>
          </a:prstGeom>
          <a:noFill/>
          <a:ln w="9525">
            <a:noFill/>
            <a:miter lim="800000"/>
            <a:headEnd/>
            <a:tailEnd/>
          </a:ln>
        </p:spPr>
      </p:pic>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46670" y="5711179"/>
            <a:ext cx="1256223" cy="1001646"/>
          </a:xfrm>
          <a:prstGeom prst="rect">
            <a:avLst/>
          </a:prstGeom>
        </p:spPr>
      </p:pic>
      <p:sp>
        <p:nvSpPr>
          <p:cNvPr id="41" name="Title Placeholder 17"/>
          <p:cNvSpPr>
            <a:spLocks noGrp="1"/>
          </p:cNvSpPr>
          <p:nvPr>
            <p:ph type="title"/>
          </p:nvPr>
        </p:nvSpPr>
        <p:spPr>
          <a:xfrm>
            <a:off x="457200" y="419100"/>
            <a:ext cx="4907280" cy="2552700"/>
          </a:xfrm>
          <a:prstGeom prst="rect">
            <a:avLst/>
          </a:prstGeom>
        </p:spPr>
        <p:txBody>
          <a:bodyPr vert="horz" lIns="91440" tIns="45720" rIns="91440" bIns="45720" rtlCol="0" anchor="t">
            <a:normAutofit/>
          </a:bodyPr>
          <a:lstStyle/>
          <a:p>
            <a:endParaRPr lang="en-US" dirty="0"/>
          </a:p>
        </p:txBody>
      </p:sp>
      <p:sp>
        <p:nvSpPr>
          <p:cNvPr id="42" name="Text Placeholder 18"/>
          <p:cNvSpPr>
            <a:spLocks noGrp="1"/>
          </p:cNvSpPr>
          <p:nvPr>
            <p:ph type="body" idx="1"/>
          </p:nvPr>
        </p:nvSpPr>
        <p:spPr>
          <a:xfrm>
            <a:off x="474784" y="2965938"/>
            <a:ext cx="4889696" cy="1098062"/>
          </a:xfrm>
          <a:prstGeom prst="rect">
            <a:avLst/>
          </a:prstGeom>
        </p:spPr>
        <p:txBody>
          <a:bodyPr vert="horz" lIns="91440" tIns="45720" rIns="91440" bIns="45720" rtlCol="0">
            <a:noAutofit/>
          </a:bodyPr>
          <a:lstStyle/>
          <a:p>
            <a:pPr lvl="0"/>
            <a:r>
              <a:rPr lang="en-US" dirty="0"/>
              <a:t>Briefer</a:t>
            </a:r>
          </a:p>
          <a:p>
            <a:pPr lvl="0"/>
            <a:r>
              <a:rPr lang="en-US" dirty="0"/>
              <a:t>Date</a:t>
            </a:r>
          </a:p>
          <a:p>
            <a:pPr lvl="0"/>
            <a:r>
              <a:rPr lang="en-US" dirty="0"/>
              <a:t>Location/Event </a:t>
            </a:r>
          </a:p>
        </p:txBody>
      </p:sp>
      <p:pic>
        <p:nvPicPr>
          <p:cNvPr id="13" name="Picture 12">
            <a:extLst>
              <a:ext uri="{FF2B5EF4-FFF2-40B4-BE49-F238E27FC236}">
                <a16:creationId xmlns:a16="http://schemas.microsoft.com/office/drawing/2014/main" id="{A0F7C45E-4515-4EF4-B86D-A4CDF4618E4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309110" y="1028699"/>
            <a:ext cx="3897630" cy="3998862"/>
          </a:xfrm>
          <a:prstGeom prst="rect">
            <a:avLst/>
          </a:prstGeom>
        </p:spPr>
      </p:pic>
      <p:pic>
        <p:nvPicPr>
          <p:cNvPr id="9" name="Picture 8" descr="A picture containing qr code&#10;&#10;Description automatically generated">
            <a:extLst>
              <a:ext uri="{FF2B5EF4-FFF2-40B4-BE49-F238E27FC236}">
                <a16:creationId xmlns:a16="http://schemas.microsoft.com/office/drawing/2014/main" id="{49A4C8F2-5A83-4444-9E9F-386ABB497F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14203" y="5801139"/>
            <a:ext cx="1111238" cy="851586"/>
          </a:xfrm>
          <a:prstGeom prst="rect">
            <a:avLst/>
          </a:prstGeom>
        </p:spPr>
      </p:pic>
      <p:grpSp>
        <p:nvGrpSpPr>
          <p:cNvPr id="12" name="Group 11">
            <a:extLst>
              <a:ext uri="{FF2B5EF4-FFF2-40B4-BE49-F238E27FC236}">
                <a16:creationId xmlns:a16="http://schemas.microsoft.com/office/drawing/2014/main" id="{57C79017-BC11-4EF5-9023-F1B7797DF165}"/>
              </a:ext>
            </a:extLst>
          </p:cNvPr>
          <p:cNvGrpSpPr/>
          <p:nvPr userDrawn="1"/>
        </p:nvGrpSpPr>
        <p:grpSpPr>
          <a:xfrm>
            <a:off x="457200" y="5724689"/>
            <a:ext cx="4892103" cy="899659"/>
            <a:chOff x="457200" y="5722561"/>
            <a:chExt cx="4892103" cy="899659"/>
          </a:xfrm>
        </p:grpSpPr>
        <p:pic>
          <p:nvPicPr>
            <p:cNvPr id="18" name="Picture 17">
              <a:extLst>
                <a:ext uri="{FF2B5EF4-FFF2-40B4-BE49-F238E27FC236}">
                  <a16:creationId xmlns:a16="http://schemas.microsoft.com/office/drawing/2014/main" id="{9E5A1222-79C6-4C26-B3EC-B6FB90647E17}"/>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457200" y="5722561"/>
              <a:ext cx="650704" cy="899659"/>
            </a:xfrm>
            <a:prstGeom prst="rect">
              <a:avLst/>
            </a:prstGeom>
          </p:spPr>
        </p:pic>
        <p:sp>
          <p:nvSpPr>
            <p:cNvPr id="21" name="Freeform: Shape 20">
              <a:extLst>
                <a:ext uri="{FF2B5EF4-FFF2-40B4-BE49-F238E27FC236}">
                  <a16:creationId xmlns:a16="http://schemas.microsoft.com/office/drawing/2014/main" id="{6007065F-4743-4AB4-B228-C0747FB43D80}"/>
                </a:ext>
              </a:extLst>
            </p:cNvPr>
            <p:cNvSpPr/>
            <p:nvPr userDrawn="1"/>
          </p:nvSpPr>
          <p:spPr>
            <a:xfrm>
              <a:off x="960291" y="5799010"/>
              <a:ext cx="4389012" cy="637761"/>
            </a:xfrm>
            <a:custGeom>
              <a:avLst/>
              <a:gdLst>
                <a:gd name="connsiteX0" fmla="*/ 68665 w 4389012"/>
                <a:gd name="connsiteY0" fmla="*/ 0 h 619026"/>
                <a:gd name="connsiteX1" fmla="*/ 4285839 w 4389012"/>
                <a:gd name="connsiteY1" fmla="*/ 0 h 619026"/>
                <a:gd name="connsiteX2" fmla="*/ 4389012 w 4389012"/>
                <a:gd name="connsiteY2" fmla="*/ 103173 h 619026"/>
                <a:gd name="connsiteX3" fmla="*/ 4389012 w 4389012"/>
                <a:gd name="connsiteY3" fmla="*/ 515853 h 619026"/>
                <a:gd name="connsiteX4" fmla="*/ 4285839 w 4389012"/>
                <a:gd name="connsiteY4" fmla="*/ 619026 h 619026"/>
                <a:gd name="connsiteX5" fmla="*/ 68665 w 4389012"/>
                <a:gd name="connsiteY5" fmla="*/ 619026 h 619026"/>
                <a:gd name="connsiteX6" fmla="*/ 28505 w 4389012"/>
                <a:gd name="connsiteY6" fmla="*/ 610918 h 619026"/>
                <a:gd name="connsiteX7" fmla="*/ 3199 w 4389012"/>
                <a:gd name="connsiteY7" fmla="*/ 593856 h 619026"/>
                <a:gd name="connsiteX8" fmla="*/ 24979 w 4389012"/>
                <a:gd name="connsiteY8" fmla="*/ 582034 h 619026"/>
                <a:gd name="connsiteX9" fmla="*/ 168842 w 4389012"/>
                <a:gd name="connsiteY9" fmla="*/ 311460 h 619026"/>
                <a:gd name="connsiteX10" fmla="*/ 24979 w 4389012"/>
                <a:gd name="connsiteY10" fmla="*/ 40886 h 619026"/>
                <a:gd name="connsiteX11" fmla="*/ 0 w 4389012"/>
                <a:gd name="connsiteY11" fmla="*/ 27328 h 619026"/>
                <a:gd name="connsiteX12" fmla="*/ 28505 w 4389012"/>
                <a:gd name="connsiteY12" fmla="*/ 8108 h 619026"/>
                <a:gd name="connsiteX13" fmla="*/ 68665 w 4389012"/>
                <a:gd name="connsiteY13" fmla="*/ 0 h 61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9012" h="619026">
                  <a:moveTo>
                    <a:pt x="68665" y="0"/>
                  </a:moveTo>
                  <a:lnTo>
                    <a:pt x="4285839" y="0"/>
                  </a:lnTo>
                  <a:cubicBezTo>
                    <a:pt x="4342820" y="0"/>
                    <a:pt x="4389012" y="46192"/>
                    <a:pt x="4389012" y="103173"/>
                  </a:cubicBezTo>
                  <a:lnTo>
                    <a:pt x="4389012" y="515853"/>
                  </a:lnTo>
                  <a:cubicBezTo>
                    <a:pt x="4389012" y="572834"/>
                    <a:pt x="4342820" y="619026"/>
                    <a:pt x="4285839" y="619026"/>
                  </a:cubicBezTo>
                  <a:lnTo>
                    <a:pt x="68665" y="619026"/>
                  </a:lnTo>
                  <a:cubicBezTo>
                    <a:pt x="54420" y="619026"/>
                    <a:pt x="40849" y="616139"/>
                    <a:pt x="28505" y="610918"/>
                  </a:cubicBezTo>
                  <a:lnTo>
                    <a:pt x="3199" y="593856"/>
                  </a:lnTo>
                  <a:lnTo>
                    <a:pt x="24979" y="582034"/>
                  </a:lnTo>
                  <a:cubicBezTo>
                    <a:pt x="111776" y="523395"/>
                    <a:pt x="168842" y="424092"/>
                    <a:pt x="168842" y="311460"/>
                  </a:cubicBezTo>
                  <a:cubicBezTo>
                    <a:pt x="168842" y="198828"/>
                    <a:pt x="111776" y="99525"/>
                    <a:pt x="24979" y="40886"/>
                  </a:cubicBezTo>
                  <a:lnTo>
                    <a:pt x="0" y="27328"/>
                  </a:lnTo>
                  <a:lnTo>
                    <a:pt x="28505" y="8108"/>
                  </a:lnTo>
                  <a:cubicBezTo>
                    <a:pt x="40849" y="2887"/>
                    <a:pt x="54420" y="0"/>
                    <a:pt x="68665" y="0"/>
                  </a:cubicBezTo>
                  <a:close/>
                </a:path>
              </a:pathLst>
            </a:custGeom>
            <a:solidFill>
              <a:srgbClr val="AA93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750" b="0" dirty="0">
                  <a:solidFill>
                    <a:schemeClr val="tx1"/>
                  </a:solidFill>
                  <a:latin typeface="Arial Black" panose="020B0A04020102020204" pitchFamily="34" charset="0"/>
                </a:rPr>
                <a:t>MISSION / PEOPLE / TEAMWORK</a:t>
              </a:r>
            </a:p>
          </p:txBody>
        </p:sp>
      </p:grpSp>
    </p:spTree>
    <p:extLst>
      <p:ext uri="{BB962C8B-B14F-4D97-AF65-F5344CB8AC3E}">
        <p14:creationId xmlns:p14="http://schemas.microsoft.com/office/powerpoint/2010/main" val="8069435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71"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txStyles>
    <p:titleStyle>
      <a:lvl1pPr algn="l" defTabSz="514350" rtl="0" eaLnBrk="1" latinLnBrk="0" hangingPunct="1">
        <a:lnSpc>
          <a:spcPct val="100000"/>
        </a:lnSpc>
        <a:spcBef>
          <a:spcPct val="0"/>
        </a:spcBef>
        <a:buNone/>
        <a:defRPr sz="2025"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90000"/>
        </a:lnSpc>
        <a:spcBef>
          <a:spcPts val="563"/>
        </a:spcBef>
        <a:buFont typeface="Arial" panose="020B0604020202020204" pitchFamily="34" charset="0"/>
        <a:buNone/>
        <a:defRPr sz="1350" kern="1200" baseline="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5ACBF0"/>
          </p15:clr>
        </p15:guide>
        <p15:guide id="2" pos="4608">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5"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05E50139-3CF6-45C7-B5BB-A2AD400F7824}" type="slidenum">
              <a:rPr lang="en-US"/>
              <a:pPr>
                <a:defRPr/>
              </a:pPr>
              <a:t>‹#›</a:t>
            </a:fld>
            <a:endParaRPr lang="en-US" dirty="0"/>
          </a:p>
        </p:txBody>
      </p:sp>
      <p:pic>
        <p:nvPicPr>
          <p:cNvPr id="205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8" y="5672138"/>
            <a:ext cx="1912937" cy="855662"/>
            <a:chOff x="9293309" y="4602480"/>
            <a:chExt cx="2551391" cy="1083709"/>
          </a:xfrm>
        </p:grpSpPr>
        <p:pic>
          <p:nvPicPr>
            <p:cNvPr id="2059" name="Picture 15"/>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5225" y="5797550"/>
            <a:ext cx="569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7340" y="6638281"/>
            <a:ext cx="1653018" cy="230832"/>
          </a:xfrm>
          <a:prstGeom prst="rect">
            <a:avLst/>
          </a:prstGeom>
          <a:noFill/>
        </p:spPr>
        <p:txBody>
          <a:bodyPr wrap="none" rtlCol="0">
            <a:spAutoFit/>
          </a:bodyPr>
          <a:lstStyle/>
          <a:p>
            <a:pPr algn="ctr"/>
            <a:r>
              <a:rPr lang="en-US" sz="900" dirty="0">
                <a:solidFill>
                  <a:srgbClr val="83847A"/>
                </a:solidFill>
              </a:rPr>
              <a:t>Not Releasable Under FOIA</a:t>
            </a:r>
          </a:p>
        </p:txBody>
      </p:sp>
    </p:spTree>
    <p:extLst>
      <p:ext uri="{BB962C8B-B14F-4D97-AF65-F5344CB8AC3E}">
        <p14:creationId xmlns:p14="http://schemas.microsoft.com/office/powerpoint/2010/main" val="1939437963"/>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79"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ctr" rtl="0" eaLnBrk="1" fontAlgn="base" hangingPunct="1">
        <a:spcBef>
          <a:spcPct val="0"/>
        </a:spcBef>
        <a:spcAft>
          <a:spcPct val="0"/>
        </a:spcAft>
        <a:defRPr sz="3200" b="1" kern="1200" cap="all">
          <a:solidFill>
            <a:srgbClr val="3E668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2000" kern="1200">
          <a:solidFill>
            <a:schemeClr val="bg1"/>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2000" kern="1200">
          <a:solidFill>
            <a:schemeClr val="bg1"/>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600" kern="1200">
          <a:solidFill>
            <a:schemeClr val="bg1"/>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400" kern="1200">
          <a:solidFill>
            <a:schemeClr val="bg1"/>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200" kern="1200">
          <a:solidFill>
            <a:schemeClr val="bg1"/>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7"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05E50139-3CF6-45C7-B5BB-A2AD400F7824}" type="slidenum">
              <a:rPr lang="en-US"/>
              <a:pPr>
                <a:defRPr/>
              </a:pPr>
              <a:t>‹#›</a:t>
            </a:fld>
            <a:endParaRPr lang="en-US" dirty="0"/>
          </a:p>
        </p:txBody>
      </p:sp>
      <p:pic>
        <p:nvPicPr>
          <p:cNvPr id="2056"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8" y="5672138"/>
            <a:ext cx="1912937" cy="855662"/>
            <a:chOff x="9293309" y="4602480"/>
            <a:chExt cx="2551391" cy="1083709"/>
          </a:xfrm>
        </p:grpSpPr>
        <p:pic>
          <p:nvPicPr>
            <p:cNvPr id="2059" name="Picture 15"/>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245225" y="5797550"/>
            <a:ext cx="569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7340" y="6638281"/>
            <a:ext cx="1653018" cy="230832"/>
          </a:xfrm>
          <a:prstGeom prst="rect">
            <a:avLst/>
          </a:prstGeom>
          <a:noFill/>
        </p:spPr>
        <p:txBody>
          <a:bodyPr wrap="none" rtlCol="0">
            <a:spAutoFit/>
          </a:bodyPr>
          <a:lstStyle/>
          <a:p>
            <a:pPr algn="ctr"/>
            <a:r>
              <a:rPr lang="en-US" sz="900" dirty="0">
                <a:solidFill>
                  <a:srgbClr val="83847A"/>
                </a:solidFill>
              </a:rPr>
              <a:t>Not Releasable Under FOIA</a:t>
            </a:r>
          </a:p>
        </p:txBody>
      </p:sp>
    </p:spTree>
    <p:extLst>
      <p:ext uri="{BB962C8B-B14F-4D97-AF65-F5344CB8AC3E}">
        <p14:creationId xmlns:p14="http://schemas.microsoft.com/office/powerpoint/2010/main" val="2040681625"/>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80" r:id="rId5"/>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ctr" rtl="0" eaLnBrk="1" fontAlgn="base" hangingPunct="1">
        <a:spcBef>
          <a:spcPct val="0"/>
        </a:spcBef>
        <a:spcAft>
          <a:spcPct val="0"/>
        </a:spcAft>
        <a:defRPr sz="3200" b="1" kern="1200" cap="all">
          <a:solidFill>
            <a:srgbClr val="3E668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2000" kern="1200">
          <a:solidFill>
            <a:schemeClr val="bg1"/>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2000" kern="1200">
          <a:solidFill>
            <a:schemeClr val="bg1"/>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600" kern="1200">
          <a:solidFill>
            <a:schemeClr val="bg1"/>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400" kern="1200">
          <a:solidFill>
            <a:schemeClr val="bg1"/>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200" kern="1200">
          <a:solidFill>
            <a:schemeClr val="bg1"/>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5"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05E50139-3CF6-45C7-B5BB-A2AD400F7824}" type="slidenum">
              <a:rPr lang="en-US"/>
              <a:pPr>
                <a:defRPr/>
              </a:pPr>
              <a:t>‹#›</a:t>
            </a:fld>
            <a:endParaRPr lang="en-US" dirty="0"/>
          </a:p>
        </p:txBody>
      </p:sp>
      <p:pic>
        <p:nvPicPr>
          <p:cNvPr id="205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8" y="5672138"/>
            <a:ext cx="1912937" cy="855662"/>
            <a:chOff x="9293309" y="4602480"/>
            <a:chExt cx="2551391" cy="1083709"/>
          </a:xfrm>
        </p:grpSpPr>
        <p:pic>
          <p:nvPicPr>
            <p:cNvPr id="2059" name="Picture 15"/>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5225" y="5797550"/>
            <a:ext cx="569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7340" y="6638281"/>
            <a:ext cx="1653018" cy="230832"/>
          </a:xfrm>
          <a:prstGeom prst="rect">
            <a:avLst/>
          </a:prstGeom>
          <a:noFill/>
        </p:spPr>
        <p:txBody>
          <a:bodyPr wrap="none" rtlCol="0">
            <a:spAutoFit/>
          </a:bodyPr>
          <a:lstStyle/>
          <a:p>
            <a:pPr algn="ctr"/>
            <a:r>
              <a:rPr lang="en-US" sz="900" dirty="0">
                <a:solidFill>
                  <a:srgbClr val="83847A"/>
                </a:solidFill>
              </a:rPr>
              <a:t>Not Releasable Under FOIA</a:t>
            </a:r>
          </a:p>
        </p:txBody>
      </p:sp>
    </p:spTree>
    <p:extLst>
      <p:ext uri="{BB962C8B-B14F-4D97-AF65-F5344CB8AC3E}">
        <p14:creationId xmlns:p14="http://schemas.microsoft.com/office/powerpoint/2010/main" val="285416321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81"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ctr" rtl="0" eaLnBrk="1" fontAlgn="base" hangingPunct="1">
        <a:spcBef>
          <a:spcPct val="0"/>
        </a:spcBef>
        <a:spcAft>
          <a:spcPct val="0"/>
        </a:spcAft>
        <a:defRPr sz="3200" b="1" kern="1200" cap="all">
          <a:solidFill>
            <a:srgbClr val="3E668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2000" kern="1200">
          <a:solidFill>
            <a:schemeClr val="bg1"/>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2000" kern="1200">
          <a:solidFill>
            <a:schemeClr val="bg1"/>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600" kern="1200">
          <a:solidFill>
            <a:schemeClr val="bg1"/>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400" kern="1200">
          <a:solidFill>
            <a:schemeClr val="bg1"/>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200" kern="1200">
          <a:solidFill>
            <a:schemeClr val="bg1"/>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1026" name="Picture 37"/>
          <p:cNvPicPr>
            <a:picLocks noChangeAspect="1"/>
          </p:cNvPicPr>
          <p:nvPr/>
        </p:nvPicPr>
        <p:blipFill>
          <a:blip r:embed="rId4"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4603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a:xfrm>
            <a:off x="231775" y="411163"/>
            <a:ext cx="8562975" cy="5349875"/>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dirty="0">
              <a:solidFill>
                <a:srgbClr val="FFFFFF"/>
              </a:solidFill>
            </a:endParaRPr>
          </a:p>
        </p:txBody>
      </p:sp>
      <p:sp>
        <p:nvSpPr>
          <p:cNvPr id="15" name="Slide Number Placeholder 5"/>
          <p:cNvSpPr>
            <a:spLocks noGrp="1"/>
          </p:cNvSpPr>
          <p:nvPr>
            <p:ph type="sldNum" sz="quarter" idx="4"/>
          </p:nvPr>
        </p:nvSpPr>
        <p:spPr>
          <a:xfrm>
            <a:off x="8305800" y="228600"/>
            <a:ext cx="733425" cy="365125"/>
          </a:xfrm>
          <a:prstGeom prst="rect">
            <a:avLst/>
          </a:prstGeom>
        </p:spPr>
        <p:txBody>
          <a:bodyPr/>
          <a:lstStyle>
            <a:lvl1pPr algn="r" eaLnBrk="1" hangingPunct="1">
              <a:defRPr sz="563">
                <a:solidFill>
                  <a:srgbClr val="FFFFFF"/>
                </a:solidFill>
              </a:defRPr>
            </a:lvl1pPr>
          </a:lstStyle>
          <a:p>
            <a:pPr>
              <a:defRPr/>
            </a:pPr>
            <a:fld id="{10328628-9EA4-4B8E-81DB-47B0287623BE}" type="slidenum">
              <a:rPr lang="en-US"/>
              <a:pPr>
                <a:defRPr/>
              </a:pPr>
              <a:t>‹#›</a:t>
            </a:fld>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eaLnBrk="1" hangingPunct="1">
              <a:defRPr sz="563">
                <a:solidFill>
                  <a:srgbClr val="FFFFFF"/>
                </a:solidFill>
              </a:defRPr>
            </a:lvl1pPr>
          </a:lstStyle>
          <a:p>
            <a:pPr>
              <a:defRPr/>
            </a:pPr>
            <a:endParaRPr lang="en-US"/>
          </a:p>
        </p:txBody>
      </p:sp>
      <p:pic>
        <p:nvPicPr>
          <p:cNvPr id="103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Placeholder 18"/>
          <p:cNvSpPr>
            <a:spLocks noGrp="1"/>
          </p:cNvSpPr>
          <p:nvPr>
            <p:ph type="body" idx="1"/>
          </p:nvPr>
        </p:nvSpPr>
        <p:spPr bwMode="auto">
          <a:xfrm>
            <a:off x="474663" y="2965450"/>
            <a:ext cx="3857625"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Briefer</a:t>
            </a:r>
          </a:p>
          <a:p>
            <a:pPr lvl="0"/>
            <a:r>
              <a:rPr lang="en-US" altLang="en-US"/>
              <a:t>Date</a:t>
            </a:r>
          </a:p>
          <a:p>
            <a:pPr lvl="0"/>
            <a:r>
              <a:rPr lang="en-US" altLang="en-US"/>
              <a:t>Location/Event </a:t>
            </a:r>
          </a:p>
        </p:txBody>
      </p:sp>
      <p:pic>
        <p:nvPicPr>
          <p:cNvPr id="1032" name="Picture 1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85100" y="5851525"/>
            <a:ext cx="110807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91325" y="5902325"/>
            <a:ext cx="10525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03938" y="1550988"/>
            <a:ext cx="15779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9" cstate="email">
            <a:extLst>
              <a:ext uri="{28A0092B-C50C-407E-A947-70E740481C1C}">
                <a14:useLocalDpi xmlns:a14="http://schemas.microsoft.com/office/drawing/2010/main"/>
              </a:ext>
            </a:extLst>
          </a:blip>
          <a:srcRect l="16222" t="-336"/>
          <a:stretch>
            <a:fillRect/>
          </a:stretch>
        </p:blipFill>
        <p:spPr bwMode="auto">
          <a:xfrm>
            <a:off x="7026275" y="2487613"/>
            <a:ext cx="1574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9" cstate="email">
            <a:extLst>
              <a:ext uri="{28A0092B-C50C-407E-A947-70E740481C1C}">
                <a14:useLocalDpi xmlns:a14="http://schemas.microsoft.com/office/drawing/2010/main"/>
              </a:ext>
            </a:extLst>
          </a:blip>
          <a:srcRect l="16222" t="-336"/>
          <a:stretch>
            <a:fillRect/>
          </a:stretch>
        </p:blipFill>
        <p:spPr bwMode="auto">
          <a:xfrm>
            <a:off x="7026275" y="2487613"/>
            <a:ext cx="15748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03938" y="3411538"/>
            <a:ext cx="156845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73888" y="4349750"/>
            <a:ext cx="158432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
          <p:cNvSpPr txBox="1">
            <a:spLocks noChangeArrowheads="1"/>
          </p:cNvSpPr>
          <p:nvPr/>
        </p:nvSpPr>
        <p:spPr bwMode="auto">
          <a:xfrm>
            <a:off x="4332288" y="2984500"/>
            <a:ext cx="1878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defRPr/>
            </a:pPr>
            <a:r>
              <a:rPr lang="en-US" altLang="en-US" sz="1600" dirty="0">
                <a:solidFill>
                  <a:schemeClr val="bg1"/>
                </a:solidFill>
              </a:rPr>
              <a:t>People</a:t>
            </a:r>
          </a:p>
        </p:txBody>
      </p:sp>
      <p:sp>
        <p:nvSpPr>
          <p:cNvPr id="22" name="TextBox 15"/>
          <p:cNvSpPr txBox="1">
            <a:spLocks noChangeArrowheads="1"/>
          </p:cNvSpPr>
          <p:nvPr/>
        </p:nvSpPr>
        <p:spPr bwMode="auto">
          <a:xfrm>
            <a:off x="4332288" y="3667125"/>
            <a:ext cx="1878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defRPr/>
            </a:pPr>
            <a:r>
              <a:rPr lang="en-US" altLang="en-US" sz="1600" dirty="0">
                <a:solidFill>
                  <a:schemeClr val="bg1"/>
                </a:solidFill>
              </a:rPr>
              <a:t>Partnering</a:t>
            </a:r>
          </a:p>
        </p:txBody>
      </p:sp>
      <p:sp>
        <p:nvSpPr>
          <p:cNvPr id="23" name="TextBox 13"/>
          <p:cNvSpPr txBox="1">
            <a:spLocks noChangeArrowheads="1"/>
          </p:cNvSpPr>
          <p:nvPr/>
        </p:nvSpPr>
        <p:spPr bwMode="auto">
          <a:xfrm>
            <a:off x="4332288" y="4349750"/>
            <a:ext cx="1878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defRPr/>
            </a:pPr>
            <a:r>
              <a:rPr lang="en-US" altLang="en-US" sz="1600" dirty="0">
                <a:solidFill>
                  <a:schemeClr val="bg1"/>
                </a:solidFill>
              </a:rPr>
              <a:t>Production</a:t>
            </a:r>
          </a:p>
        </p:txBody>
      </p:sp>
      <p:sp>
        <p:nvSpPr>
          <p:cNvPr id="24" name="TextBox 12"/>
          <p:cNvSpPr txBox="1">
            <a:spLocks noChangeArrowheads="1"/>
          </p:cNvSpPr>
          <p:nvPr/>
        </p:nvSpPr>
        <p:spPr bwMode="auto">
          <a:xfrm>
            <a:off x="4332288" y="5032375"/>
            <a:ext cx="2359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defRPr/>
            </a:pPr>
            <a:r>
              <a:rPr lang="en-US" altLang="en-US" sz="1600" dirty="0">
                <a:solidFill>
                  <a:schemeClr val="bg1"/>
                </a:solidFill>
              </a:rPr>
              <a:t>Professionalism</a:t>
            </a:r>
          </a:p>
        </p:txBody>
      </p:sp>
      <p:pic>
        <p:nvPicPr>
          <p:cNvPr id="25" name="Picture 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946775" y="6019007"/>
            <a:ext cx="63976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894803"/>
      </p:ext>
    </p:extLst>
  </p:cSld>
  <p:clrMap bg1="lt1" tx1="dk1" bg2="lt2" tx2="dk2" accent1="accent1" accent2="accent2" accent3="accent3" accent4="accent4" accent5="accent5" accent6="accent6" hlink="hlink" folHlink="folHlink"/>
  <p:sldLayoutIdLst>
    <p:sldLayoutId id="2147483736" r:id="rId1"/>
    <p:sldLayoutId id="2147483775" r:id="rId2"/>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l" defTabSz="514350" rtl="0" eaLnBrk="1" fontAlgn="base" hangingPunct="1">
        <a:spcBef>
          <a:spcPct val="0"/>
        </a:spcBef>
        <a:spcAft>
          <a:spcPct val="0"/>
        </a:spcAft>
        <a:defRPr sz="2000" b="1" kern="1200" cap="all">
          <a:solidFill>
            <a:schemeClr val="bg1"/>
          </a:solidFill>
          <a:latin typeface="Arial" panose="020B0604020202020204" pitchFamily="34" charset="0"/>
          <a:ea typeface="+mj-ea"/>
          <a:cs typeface="Arial" panose="020B0604020202020204" pitchFamily="34" charset="0"/>
        </a:defRPr>
      </a:lvl1pPr>
      <a:lvl2pPr algn="l" defTabSz="514350" rtl="0" eaLnBrk="1" fontAlgn="base" hangingPunct="1">
        <a:spcBef>
          <a:spcPct val="0"/>
        </a:spcBef>
        <a:spcAft>
          <a:spcPct val="0"/>
        </a:spcAft>
        <a:defRPr sz="2000" b="1">
          <a:solidFill>
            <a:schemeClr val="bg1"/>
          </a:solidFill>
          <a:latin typeface="Arial" panose="020B0604020202020204" pitchFamily="34" charset="0"/>
          <a:cs typeface="Arial" panose="020B0604020202020204" pitchFamily="34" charset="0"/>
        </a:defRPr>
      </a:lvl2pPr>
      <a:lvl3pPr algn="l" defTabSz="514350" rtl="0" eaLnBrk="1" fontAlgn="base" hangingPunct="1">
        <a:spcBef>
          <a:spcPct val="0"/>
        </a:spcBef>
        <a:spcAft>
          <a:spcPct val="0"/>
        </a:spcAft>
        <a:defRPr sz="2000" b="1">
          <a:solidFill>
            <a:schemeClr val="bg1"/>
          </a:solidFill>
          <a:latin typeface="Arial" panose="020B0604020202020204" pitchFamily="34" charset="0"/>
          <a:cs typeface="Arial" panose="020B0604020202020204" pitchFamily="34" charset="0"/>
        </a:defRPr>
      </a:lvl3pPr>
      <a:lvl4pPr algn="l" defTabSz="514350" rtl="0" eaLnBrk="1" fontAlgn="base" hangingPunct="1">
        <a:spcBef>
          <a:spcPct val="0"/>
        </a:spcBef>
        <a:spcAft>
          <a:spcPct val="0"/>
        </a:spcAft>
        <a:defRPr sz="2000" b="1">
          <a:solidFill>
            <a:schemeClr val="bg1"/>
          </a:solidFill>
          <a:latin typeface="Arial" panose="020B0604020202020204" pitchFamily="34" charset="0"/>
          <a:cs typeface="Arial" panose="020B0604020202020204" pitchFamily="34" charset="0"/>
        </a:defRPr>
      </a:lvl4pPr>
      <a:lvl5pPr algn="l" defTabSz="514350" rtl="0" eaLnBrk="1" fontAlgn="base" hangingPunct="1">
        <a:spcBef>
          <a:spcPct val="0"/>
        </a:spcBef>
        <a:spcAft>
          <a:spcPct val="0"/>
        </a:spcAft>
        <a:defRPr sz="2000" b="1">
          <a:solidFill>
            <a:schemeClr val="bg1"/>
          </a:solidFill>
          <a:latin typeface="Arial" panose="020B0604020202020204" pitchFamily="34" charset="0"/>
          <a:cs typeface="Arial" panose="020B0604020202020204" pitchFamily="34" charset="0"/>
        </a:defRPr>
      </a:lvl5pPr>
      <a:lvl6pPr marL="457200" algn="l" defTabSz="514350" rtl="0" eaLnBrk="1" fontAlgn="base" hangingPunct="1">
        <a:spcBef>
          <a:spcPct val="0"/>
        </a:spcBef>
        <a:spcAft>
          <a:spcPct val="0"/>
        </a:spcAft>
        <a:defRPr sz="2000" b="1">
          <a:solidFill>
            <a:schemeClr val="bg1"/>
          </a:solidFill>
          <a:latin typeface="Arial" panose="020B0604020202020204" pitchFamily="34" charset="0"/>
          <a:cs typeface="Arial" panose="020B0604020202020204" pitchFamily="34" charset="0"/>
        </a:defRPr>
      </a:lvl6pPr>
      <a:lvl7pPr marL="914400" algn="l" defTabSz="514350" rtl="0" eaLnBrk="1" fontAlgn="base" hangingPunct="1">
        <a:spcBef>
          <a:spcPct val="0"/>
        </a:spcBef>
        <a:spcAft>
          <a:spcPct val="0"/>
        </a:spcAft>
        <a:defRPr sz="2000" b="1">
          <a:solidFill>
            <a:schemeClr val="bg1"/>
          </a:solidFill>
          <a:latin typeface="Arial" panose="020B0604020202020204" pitchFamily="34" charset="0"/>
          <a:cs typeface="Arial" panose="020B0604020202020204" pitchFamily="34" charset="0"/>
        </a:defRPr>
      </a:lvl7pPr>
      <a:lvl8pPr marL="1371600" algn="l" defTabSz="514350" rtl="0" eaLnBrk="1" fontAlgn="base" hangingPunct="1">
        <a:spcBef>
          <a:spcPct val="0"/>
        </a:spcBef>
        <a:spcAft>
          <a:spcPct val="0"/>
        </a:spcAft>
        <a:defRPr sz="2000" b="1">
          <a:solidFill>
            <a:schemeClr val="bg1"/>
          </a:solidFill>
          <a:latin typeface="Arial" panose="020B0604020202020204" pitchFamily="34" charset="0"/>
          <a:cs typeface="Arial" panose="020B0604020202020204" pitchFamily="34" charset="0"/>
        </a:defRPr>
      </a:lvl8pPr>
      <a:lvl9pPr marL="1828800" algn="l" defTabSz="514350" rtl="0" eaLnBrk="1" fontAlgn="base" hangingPunct="1">
        <a:spcBef>
          <a:spcPct val="0"/>
        </a:spcBef>
        <a:spcAft>
          <a:spcPct val="0"/>
        </a:spcAft>
        <a:defRPr sz="2000" b="1">
          <a:solidFill>
            <a:schemeClr val="bg1"/>
          </a:solidFill>
          <a:latin typeface="Arial" panose="020B0604020202020204" pitchFamily="34" charset="0"/>
          <a:cs typeface="Arial" panose="020B0604020202020204" pitchFamily="34" charset="0"/>
        </a:defRPr>
      </a:lvl9pPr>
    </p:titleStyle>
    <p:bodyStyle>
      <a:lvl1pPr algn="l" defTabSz="514350" rtl="0" eaLnBrk="1" fontAlgn="base" hangingPunct="1">
        <a:lnSpc>
          <a:spcPct val="90000"/>
        </a:lnSpc>
        <a:spcBef>
          <a:spcPts val="563"/>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fontAlgn="base" hangingPunct="1">
        <a:lnSpc>
          <a:spcPct val="90000"/>
        </a:lnSpc>
        <a:spcBef>
          <a:spcPts val="275"/>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fontAlgn="base" hangingPunct="1">
        <a:lnSpc>
          <a:spcPct val="90000"/>
        </a:lnSpc>
        <a:spcBef>
          <a:spcPts val="275"/>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fontAlgn="base" hangingPunct="1">
        <a:lnSpc>
          <a:spcPct val="90000"/>
        </a:lnSpc>
        <a:spcBef>
          <a:spcPts val="275"/>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fontAlgn="base" hangingPunct="1">
        <a:lnSpc>
          <a:spcPct val="90000"/>
        </a:lnSpc>
        <a:spcBef>
          <a:spcPts val="275"/>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5"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05E50139-3CF6-45C7-B5BB-A2AD400F7824}" type="slidenum">
              <a:rPr lang="en-US"/>
              <a:pPr>
                <a:defRPr/>
              </a:pPr>
              <a:t>‹#›</a:t>
            </a:fld>
            <a:endParaRPr lang="en-US" dirty="0"/>
          </a:p>
        </p:txBody>
      </p:sp>
      <p:pic>
        <p:nvPicPr>
          <p:cNvPr id="205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8" y="5672138"/>
            <a:ext cx="1912937" cy="855662"/>
            <a:chOff x="9293309" y="4602480"/>
            <a:chExt cx="2551391" cy="1083709"/>
          </a:xfrm>
        </p:grpSpPr>
        <p:pic>
          <p:nvPicPr>
            <p:cNvPr id="2059" name="Picture 15"/>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5225" y="5797550"/>
            <a:ext cx="569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47566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72"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ctr" rtl="0" eaLnBrk="1" fontAlgn="base" hangingPunct="1">
        <a:spcBef>
          <a:spcPct val="0"/>
        </a:spcBef>
        <a:spcAft>
          <a:spcPct val="0"/>
        </a:spcAft>
        <a:defRPr sz="3200" b="1" kern="1200" cap="all">
          <a:solidFill>
            <a:srgbClr val="3E668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2000" kern="1200">
          <a:solidFill>
            <a:schemeClr val="bg1"/>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2000" kern="1200">
          <a:solidFill>
            <a:schemeClr val="bg1"/>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600" kern="1200">
          <a:solidFill>
            <a:schemeClr val="bg1"/>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400" kern="1200">
          <a:solidFill>
            <a:schemeClr val="bg1"/>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200" kern="1200">
          <a:solidFill>
            <a:schemeClr val="bg1"/>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3074" name="Picture 27"/>
          <p:cNvPicPr>
            <a:picLocks noChangeAspect="1"/>
          </p:cNvPicPr>
          <p:nvPr/>
        </p:nvPicPr>
        <p:blipFill>
          <a:blip r:embed="rId5"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3077"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r>
              <a:rPr lang="en-US"/>
              <a:t>File Name</a:t>
            </a:r>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D0CAB88D-AA6C-4558-9C05-A2F172DBA497}" type="slidenum">
              <a:rPr lang="en-US"/>
              <a:pPr>
                <a:defRPr/>
              </a:pPr>
              <a:t>‹#›</a:t>
            </a:fld>
            <a:endParaRPr lang="en-US" dirty="0"/>
          </a:p>
        </p:txBody>
      </p:sp>
      <p:pic>
        <p:nvPicPr>
          <p:cNvPr id="308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Group 14"/>
          <p:cNvGrpSpPr>
            <a:grpSpLocks/>
          </p:cNvGrpSpPr>
          <p:nvPr/>
        </p:nvGrpSpPr>
        <p:grpSpPr bwMode="auto">
          <a:xfrm>
            <a:off x="6980238" y="5672138"/>
            <a:ext cx="1912937" cy="855662"/>
            <a:chOff x="9293309" y="4602480"/>
            <a:chExt cx="2551391" cy="1083709"/>
          </a:xfrm>
        </p:grpSpPr>
        <p:pic>
          <p:nvPicPr>
            <p:cNvPr id="3083" name="Picture 15"/>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82" name="Picture 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0" y="5773738"/>
            <a:ext cx="6778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971421"/>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73"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p:txStyles>
    <p:titleStyle>
      <a:lvl1pPr algn="l" rtl="0" eaLnBrk="1" fontAlgn="base" hangingPunct="1">
        <a:spcBef>
          <a:spcPct val="0"/>
        </a:spcBef>
        <a:spcAft>
          <a:spcPct val="0"/>
        </a:spcAft>
        <a:defRPr sz="1300" b="1" kern="1200" cap="all">
          <a:solidFill>
            <a:srgbClr val="A2A39B"/>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1300" kern="1200">
          <a:solidFill>
            <a:srgbClr val="A2A39B"/>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1300" kern="1200">
          <a:solidFill>
            <a:srgbClr val="A2A39B"/>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100" kern="1200">
          <a:solidFill>
            <a:srgbClr val="A2A39B"/>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100" kern="1200">
          <a:solidFill>
            <a:srgbClr val="A2A39B"/>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100" kern="1200">
          <a:solidFill>
            <a:srgbClr val="A2A39B"/>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5"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r>
              <a:rPr lang="en-US"/>
              <a:t>File Name</a:t>
            </a:r>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13144D6E-921F-4158-BE50-2B6A7DF61E95}" type="slidenum">
              <a:rPr lang="en-US"/>
              <a:pPr>
                <a:defRPr/>
              </a:pPr>
              <a:t>‹#›</a:t>
            </a:fld>
            <a:endParaRPr lang="en-US" dirty="0"/>
          </a:p>
        </p:txBody>
      </p:sp>
      <p:pic>
        <p:nvPicPr>
          <p:cNvPr id="205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8" y="5672138"/>
            <a:ext cx="1912937" cy="855662"/>
            <a:chOff x="9293309" y="4602480"/>
            <a:chExt cx="2551391" cy="1083709"/>
          </a:xfrm>
        </p:grpSpPr>
        <p:pic>
          <p:nvPicPr>
            <p:cNvPr id="2059" name="Picture 15"/>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96000" y="5773738"/>
            <a:ext cx="6778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768784"/>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74"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p:txStyles>
    <p:titleStyle>
      <a:lvl1pPr algn="l" rtl="0" eaLnBrk="1" fontAlgn="base" hangingPunct="1">
        <a:spcBef>
          <a:spcPct val="0"/>
        </a:spcBef>
        <a:spcAft>
          <a:spcPct val="0"/>
        </a:spcAft>
        <a:defRPr sz="1300" b="1" kern="1200" cap="all">
          <a:solidFill>
            <a:srgbClr val="A2A39B"/>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1300" kern="1200">
          <a:solidFill>
            <a:srgbClr val="A2A39B"/>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1300" kern="1200">
          <a:solidFill>
            <a:srgbClr val="A2A39B"/>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100" kern="1200">
          <a:solidFill>
            <a:srgbClr val="A2A39B"/>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100" kern="1200">
          <a:solidFill>
            <a:srgbClr val="A2A39B"/>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100" kern="1200">
          <a:solidFill>
            <a:srgbClr val="A2A39B"/>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5"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05E50139-3CF6-45C7-B5BB-A2AD400F7824}" type="slidenum">
              <a:rPr lang="en-US"/>
              <a:pPr>
                <a:defRPr/>
              </a:pPr>
              <a:t>‹#›</a:t>
            </a:fld>
            <a:endParaRPr lang="en-US" dirty="0"/>
          </a:p>
        </p:txBody>
      </p:sp>
      <p:pic>
        <p:nvPicPr>
          <p:cNvPr id="205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8" y="5672138"/>
            <a:ext cx="1912937" cy="855662"/>
            <a:chOff x="9293309" y="4602480"/>
            <a:chExt cx="2551391" cy="1083709"/>
          </a:xfrm>
        </p:grpSpPr>
        <p:pic>
          <p:nvPicPr>
            <p:cNvPr id="2059" name="Picture 15"/>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5225" y="5797550"/>
            <a:ext cx="569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7340" y="6638281"/>
            <a:ext cx="1653018" cy="230832"/>
          </a:xfrm>
          <a:prstGeom prst="rect">
            <a:avLst/>
          </a:prstGeom>
          <a:noFill/>
        </p:spPr>
        <p:txBody>
          <a:bodyPr wrap="none" rtlCol="0">
            <a:spAutoFit/>
          </a:bodyPr>
          <a:lstStyle/>
          <a:p>
            <a:pPr algn="ctr"/>
            <a:r>
              <a:rPr lang="en-US" sz="900" dirty="0">
                <a:solidFill>
                  <a:srgbClr val="83847A"/>
                </a:solidFill>
              </a:rPr>
              <a:t>Not Releasable Under FOIA</a:t>
            </a:r>
          </a:p>
        </p:txBody>
      </p:sp>
    </p:spTree>
    <p:extLst>
      <p:ext uri="{BB962C8B-B14F-4D97-AF65-F5344CB8AC3E}">
        <p14:creationId xmlns:p14="http://schemas.microsoft.com/office/powerpoint/2010/main" val="1901632592"/>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76"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ctr" rtl="0" eaLnBrk="1" fontAlgn="base" hangingPunct="1">
        <a:spcBef>
          <a:spcPct val="0"/>
        </a:spcBef>
        <a:spcAft>
          <a:spcPct val="0"/>
        </a:spcAft>
        <a:defRPr sz="3200" b="1" kern="1200" cap="all">
          <a:solidFill>
            <a:srgbClr val="3E668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2000" kern="1200">
          <a:solidFill>
            <a:schemeClr val="bg1"/>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2000" kern="1200">
          <a:solidFill>
            <a:schemeClr val="bg1"/>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600" kern="1200">
          <a:solidFill>
            <a:schemeClr val="bg1"/>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400" kern="1200">
          <a:solidFill>
            <a:schemeClr val="bg1"/>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200" kern="1200">
          <a:solidFill>
            <a:schemeClr val="bg1"/>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5"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05E50139-3CF6-45C7-B5BB-A2AD400F7824}" type="slidenum">
              <a:rPr lang="en-US"/>
              <a:pPr>
                <a:defRPr/>
              </a:pPr>
              <a:t>‹#›</a:t>
            </a:fld>
            <a:endParaRPr lang="en-US" dirty="0"/>
          </a:p>
        </p:txBody>
      </p:sp>
      <p:pic>
        <p:nvPicPr>
          <p:cNvPr id="205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8" y="5672138"/>
            <a:ext cx="1912937" cy="855662"/>
            <a:chOff x="9293309" y="4602480"/>
            <a:chExt cx="2551391" cy="1083709"/>
          </a:xfrm>
        </p:grpSpPr>
        <p:pic>
          <p:nvPicPr>
            <p:cNvPr id="2059" name="Picture 15"/>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5225" y="5797550"/>
            <a:ext cx="569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7340" y="6638281"/>
            <a:ext cx="1653018" cy="230832"/>
          </a:xfrm>
          <a:prstGeom prst="rect">
            <a:avLst/>
          </a:prstGeom>
          <a:noFill/>
        </p:spPr>
        <p:txBody>
          <a:bodyPr wrap="none" rtlCol="0">
            <a:spAutoFit/>
          </a:bodyPr>
          <a:lstStyle/>
          <a:p>
            <a:pPr algn="ctr"/>
            <a:r>
              <a:rPr lang="en-US" sz="900" dirty="0">
                <a:solidFill>
                  <a:srgbClr val="83847A"/>
                </a:solidFill>
              </a:rPr>
              <a:t>Not Releasable Under FOIA</a:t>
            </a:r>
          </a:p>
        </p:txBody>
      </p:sp>
    </p:spTree>
    <p:extLst>
      <p:ext uri="{BB962C8B-B14F-4D97-AF65-F5344CB8AC3E}">
        <p14:creationId xmlns:p14="http://schemas.microsoft.com/office/powerpoint/2010/main" val="263399961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77"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ctr" rtl="0" eaLnBrk="1" fontAlgn="base" hangingPunct="1">
        <a:spcBef>
          <a:spcPct val="0"/>
        </a:spcBef>
        <a:spcAft>
          <a:spcPct val="0"/>
        </a:spcAft>
        <a:defRPr sz="3200" b="1" kern="1200" cap="all">
          <a:solidFill>
            <a:srgbClr val="3E668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2000" kern="1200">
          <a:solidFill>
            <a:schemeClr val="bg1"/>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2000" kern="1200">
          <a:solidFill>
            <a:schemeClr val="bg1"/>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600" kern="1200">
          <a:solidFill>
            <a:schemeClr val="bg1"/>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400" kern="1200">
          <a:solidFill>
            <a:schemeClr val="bg1"/>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200" kern="1200">
          <a:solidFill>
            <a:schemeClr val="bg1"/>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6"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40"/>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013"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09564"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422">
                <a:solidFill>
                  <a:srgbClr val="83847A">
                    <a:tint val="75000"/>
                  </a:srgb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1" y="228602"/>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422">
                <a:solidFill>
                  <a:srgbClr val="898989"/>
                </a:solidFill>
                <a:cs typeface="Arial" pitchFamily="34" charset="0"/>
              </a:defRPr>
            </a:lvl1pPr>
          </a:lstStyle>
          <a:p>
            <a:pPr>
              <a:defRPr/>
            </a:pPr>
            <a:fld id="{05E50139-3CF6-45C7-B5BB-A2AD400F7824}" type="slidenum">
              <a:rPr lang="en-US">
                <a:latin typeface="Arial"/>
              </a:rPr>
              <a:pPr>
                <a:defRPr/>
              </a:pPr>
              <a:t>‹#›</a:t>
            </a:fld>
            <a:endParaRPr lang="en-US" dirty="0">
              <a:latin typeface="Arial"/>
            </a:endParaRPr>
          </a:p>
        </p:txBody>
      </p:sp>
      <p:pic>
        <p:nvPicPr>
          <p:cNvPr id="205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59300" y="3416302"/>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9" y="5672138"/>
            <a:ext cx="1912937" cy="855662"/>
            <a:chOff x="9293309" y="4602480"/>
            <a:chExt cx="2551391" cy="1083709"/>
          </a:xfrm>
        </p:grpSpPr>
        <p:pic>
          <p:nvPicPr>
            <p:cNvPr id="2059" name="Picture 15"/>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1"/>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45225" y="5797552"/>
            <a:ext cx="569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012907" y="6638281"/>
            <a:ext cx="1261884" cy="196208"/>
          </a:xfrm>
          <a:prstGeom prst="rect">
            <a:avLst/>
          </a:prstGeom>
          <a:noFill/>
        </p:spPr>
        <p:txBody>
          <a:bodyPr wrap="none" rtlCol="0">
            <a:spAutoFit/>
          </a:bodyPr>
          <a:lstStyle/>
          <a:p>
            <a:pPr algn="ctr"/>
            <a:r>
              <a:rPr lang="en-US" sz="675" dirty="0">
                <a:solidFill>
                  <a:srgbClr val="83847A"/>
                </a:solidFill>
                <a:latin typeface="Arial"/>
              </a:rPr>
              <a:t>Not Releasable Under FOIA</a:t>
            </a:r>
          </a:p>
        </p:txBody>
      </p:sp>
    </p:spTree>
    <p:extLst>
      <p:ext uri="{BB962C8B-B14F-4D97-AF65-F5344CB8AC3E}">
        <p14:creationId xmlns:p14="http://schemas.microsoft.com/office/powerpoint/2010/main" val="1835058296"/>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ctr" rtl="0" eaLnBrk="1" fontAlgn="base" hangingPunct="1">
        <a:spcBef>
          <a:spcPct val="0"/>
        </a:spcBef>
        <a:spcAft>
          <a:spcPct val="0"/>
        </a:spcAft>
        <a:defRPr sz="2400" b="1" kern="1200" cap="all">
          <a:solidFill>
            <a:srgbClr val="3E668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975"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975"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975"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975" b="1">
          <a:solidFill>
            <a:srgbClr val="A2A39B"/>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144066" indent="-144066" algn="l" rtl="0" eaLnBrk="1" fontAlgn="base" hangingPunct="1">
        <a:spcBef>
          <a:spcPts val="131"/>
        </a:spcBef>
        <a:spcAft>
          <a:spcPct val="0"/>
        </a:spcAft>
        <a:buFont typeface="Arial" panose="020B0604020202020204" pitchFamily="34" charset="0"/>
        <a:defRPr sz="1500" kern="1200">
          <a:solidFill>
            <a:schemeClr val="bg1"/>
          </a:solidFill>
          <a:latin typeface="Arial" pitchFamily="34" charset="0"/>
          <a:ea typeface="ＭＳ Ｐゴシック" charset="0"/>
          <a:cs typeface="Arial" pitchFamily="34" charset="0"/>
        </a:defRPr>
      </a:lvl1pPr>
      <a:lvl2pPr marL="216694" indent="-120254" algn="l" rtl="0" eaLnBrk="1" fontAlgn="base" hangingPunct="1">
        <a:spcBef>
          <a:spcPts val="131"/>
        </a:spcBef>
        <a:spcAft>
          <a:spcPct val="0"/>
        </a:spcAft>
        <a:buFont typeface="Arial" panose="020B0604020202020204" pitchFamily="34" charset="0"/>
        <a:buChar char="–"/>
        <a:defRPr sz="1500" kern="1200">
          <a:solidFill>
            <a:schemeClr val="bg1"/>
          </a:solidFill>
          <a:latin typeface="Arial" pitchFamily="34" charset="0"/>
          <a:ea typeface="Arial" charset="0"/>
          <a:cs typeface="Arial" pitchFamily="34" charset="0"/>
        </a:defRPr>
      </a:lvl2pPr>
      <a:lvl3pPr marL="385763" indent="-96441" algn="l" rtl="0" eaLnBrk="1" fontAlgn="base" hangingPunct="1">
        <a:spcBef>
          <a:spcPts val="131"/>
        </a:spcBef>
        <a:spcAft>
          <a:spcPct val="0"/>
        </a:spcAft>
        <a:buFont typeface="Arial" panose="020B0604020202020204" pitchFamily="34" charset="0"/>
        <a:buChar char="•"/>
        <a:defRPr sz="1200" kern="1200">
          <a:solidFill>
            <a:schemeClr val="bg1"/>
          </a:solidFill>
          <a:latin typeface="Arial" pitchFamily="34" charset="0"/>
          <a:ea typeface="Arial" charset="0"/>
          <a:cs typeface="Arial" pitchFamily="34" charset="0"/>
        </a:defRPr>
      </a:lvl3pPr>
      <a:lvl4pPr marL="578644" indent="-96441" algn="l" rtl="0" eaLnBrk="1" fontAlgn="base" hangingPunct="1">
        <a:spcBef>
          <a:spcPts val="131"/>
        </a:spcBef>
        <a:spcAft>
          <a:spcPct val="0"/>
        </a:spcAft>
        <a:buFont typeface="Arial" panose="020B0604020202020204" pitchFamily="34" charset="0"/>
        <a:buChar char="–"/>
        <a:defRPr sz="1050" kern="1200">
          <a:solidFill>
            <a:schemeClr val="bg1"/>
          </a:solidFill>
          <a:latin typeface="Arial" pitchFamily="34" charset="0"/>
          <a:ea typeface="Arial" charset="0"/>
          <a:cs typeface="Arial" pitchFamily="34" charset="0"/>
        </a:defRPr>
      </a:lvl4pPr>
      <a:lvl5pPr marL="771525" indent="-96441" algn="l" rtl="0" eaLnBrk="1" fontAlgn="base" hangingPunct="1">
        <a:spcBef>
          <a:spcPts val="131"/>
        </a:spcBef>
        <a:spcAft>
          <a:spcPct val="0"/>
        </a:spcAft>
        <a:buFont typeface="Arial" panose="020B0604020202020204" pitchFamily="34" charset="0"/>
        <a:buChar char="»"/>
        <a:defRPr sz="900" kern="1200">
          <a:solidFill>
            <a:schemeClr val="bg1"/>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2050" name="Picture 27"/>
          <p:cNvPicPr>
            <a:picLocks noChangeAspect="1"/>
          </p:cNvPicPr>
          <p:nvPr/>
        </p:nvPicPr>
        <p:blipFill>
          <a:blip r:embed="rId5" cstate="email">
            <a:clrChange>
              <a:clrFrom>
                <a:srgbClr val="000000"/>
              </a:clrFrom>
              <a:clrTo>
                <a:srgbClr val="000000">
                  <a:alpha val="0"/>
                </a:srgbClr>
              </a:clrTo>
            </a:clrChange>
            <a:lum bright="70000" contrast="-7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184150" y="147638"/>
            <a:ext cx="8788400" cy="6518275"/>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dirty="0">
              <a:solidFill>
                <a:srgbClr val="83847A"/>
              </a:solidFill>
            </a:endParaRPr>
          </a:p>
        </p:txBody>
      </p:sp>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53" name="Text Placeholder 2"/>
          <p:cNvSpPr>
            <a:spLocks noGrp="1"/>
          </p:cNvSpPr>
          <p:nvPr>
            <p:ph type="body" idx="1"/>
          </p:nvPr>
        </p:nvSpPr>
        <p:spPr bwMode="auto">
          <a:xfrm>
            <a:off x="304800" y="1233488"/>
            <a:ext cx="83820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09563" y="6470650"/>
            <a:ext cx="2900362" cy="217488"/>
          </a:xfrm>
          <a:prstGeom prst="rect">
            <a:avLst/>
          </a:prstGeom>
        </p:spPr>
        <p:txBody>
          <a:bodyPr vert="horz" lIns="91440" tIns="45720" rIns="91440" bIns="45720" rtlCol="0" anchor="ctr"/>
          <a:lstStyle>
            <a:lvl1pPr algn="l" eaLnBrk="1" fontAlgn="auto" hangingPunct="1">
              <a:spcBef>
                <a:spcPts val="0"/>
              </a:spcBef>
              <a:spcAft>
                <a:spcPts val="0"/>
              </a:spcAft>
              <a:defRPr sz="563">
                <a:solidFill>
                  <a:srgbClr val="83847A">
                    <a:tint val="75000"/>
                  </a:srgb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305800" y="228600"/>
            <a:ext cx="7270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63">
                <a:solidFill>
                  <a:srgbClr val="898989"/>
                </a:solidFill>
                <a:cs typeface="Arial" pitchFamily="34" charset="0"/>
              </a:defRPr>
            </a:lvl1pPr>
          </a:lstStyle>
          <a:p>
            <a:pPr>
              <a:defRPr/>
            </a:pPr>
            <a:fld id="{05E50139-3CF6-45C7-B5BB-A2AD400F7824}" type="slidenum">
              <a:rPr lang="en-US"/>
              <a:pPr>
                <a:defRPr/>
              </a:pPr>
              <a:t>‹#›</a:t>
            </a:fld>
            <a:endParaRPr lang="en-US" dirty="0"/>
          </a:p>
        </p:txBody>
      </p:sp>
      <p:pic>
        <p:nvPicPr>
          <p:cNvPr id="205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9300" y="3416300"/>
            <a:ext cx="19050"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7" name="Group 14"/>
          <p:cNvGrpSpPr>
            <a:grpSpLocks/>
          </p:cNvGrpSpPr>
          <p:nvPr/>
        </p:nvGrpSpPr>
        <p:grpSpPr bwMode="auto">
          <a:xfrm>
            <a:off x="6980238" y="5672138"/>
            <a:ext cx="1912937" cy="855662"/>
            <a:chOff x="9293309" y="4602480"/>
            <a:chExt cx="2551391" cy="1083709"/>
          </a:xfrm>
        </p:grpSpPr>
        <p:pic>
          <p:nvPicPr>
            <p:cNvPr id="2059" name="Picture 15"/>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293309" y="4661544"/>
              <a:ext cx="1268983" cy="1024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531812" y="4602480"/>
              <a:ext cx="1312888" cy="10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8" name="Picture 1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45225" y="5797550"/>
            <a:ext cx="5699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7340" y="6638281"/>
            <a:ext cx="1653018" cy="230832"/>
          </a:xfrm>
          <a:prstGeom prst="rect">
            <a:avLst/>
          </a:prstGeom>
          <a:noFill/>
        </p:spPr>
        <p:txBody>
          <a:bodyPr wrap="none" rtlCol="0">
            <a:spAutoFit/>
          </a:bodyPr>
          <a:lstStyle/>
          <a:p>
            <a:pPr algn="ctr"/>
            <a:r>
              <a:rPr lang="en-US" sz="900" dirty="0">
                <a:solidFill>
                  <a:srgbClr val="83847A"/>
                </a:solidFill>
              </a:rPr>
              <a:t>Not Releasable Under FOIA</a:t>
            </a:r>
          </a:p>
        </p:txBody>
      </p:sp>
    </p:spTree>
    <p:extLst>
      <p:ext uri="{BB962C8B-B14F-4D97-AF65-F5344CB8AC3E}">
        <p14:creationId xmlns:p14="http://schemas.microsoft.com/office/powerpoint/2010/main" val="3975903472"/>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78" r:id="rId3"/>
  </p:sldLayoutIdLst>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hf hdr="0" ftr="0" dt="0"/>
  <p:txStyles>
    <p:titleStyle>
      <a:lvl1pPr algn="ctr" rtl="0" eaLnBrk="1" fontAlgn="base" hangingPunct="1">
        <a:spcBef>
          <a:spcPct val="0"/>
        </a:spcBef>
        <a:spcAft>
          <a:spcPct val="0"/>
        </a:spcAft>
        <a:defRPr sz="3200" b="1" kern="1200" cap="all">
          <a:solidFill>
            <a:srgbClr val="3E668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2pPr>
      <a:lvl3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3pPr>
      <a:lvl4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4pPr>
      <a:lvl5pPr algn="l" rtl="0" eaLnBrk="1" fontAlgn="base" hangingPunct="1">
        <a:spcBef>
          <a:spcPct val="0"/>
        </a:spcBef>
        <a:spcAft>
          <a:spcPct val="0"/>
        </a:spcAft>
        <a:defRPr sz="1300" b="1">
          <a:solidFill>
            <a:srgbClr val="A2A39B"/>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088" indent="-192088" algn="l" rtl="0" eaLnBrk="1" fontAlgn="base" hangingPunct="1">
        <a:spcBef>
          <a:spcPts val="175"/>
        </a:spcBef>
        <a:spcAft>
          <a:spcPct val="0"/>
        </a:spcAft>
        <a:buFont typeface="Arial" panose="020B0604020202020204" pitchFamily="34" charset="0"/>
        <a:defRPr sz="2000" kern="1200">
          <a:solidFill>
            <a:schemeClr val="bg1"/>
          </a:solidFill>
          <a:latin typeface="Arial" pitchFamily="34" charset="0"/>
          <a:ea typeface="ＭＳ Ｐゴシック" charset="0"/>
          <a:cs typeface="Arial" pitchFamily="34" charset="0"/>
        </a:defRPr>
      </a:lvl1pPr>
      <a:lvl2pPr marL="288925" indent="-160338" algn="l" rtl="0" eaLnBrk="1" fontAlgn="base" hangingPunct="1">
        <a:spcBef>
          <a:spcPts val="175"/>
        </a:spcBef>
        <a:spcAft>
          <a:spcPct val="0"/>
        </a:spcAft>
        <a:buFont typeface="Arial" panose="020B0604020202020204" pitchFamily="34" charset="0"/>
        <a:buChar char="–"/>
        <a:defRPr sz="2000" kern="1200">
          <a:solidFill>
            <a:schemeClr val="bg1"/>
          </a:solidFill>
          <a:latin typeface="Arial" pitchFamily="34" charset="0"/>
          <a:ea typeface="Arial" charset="0"/>
          <a:cs typeface="Arial" pitchFamily="34" charset="0"/>
        </a:defRPr>
      </a:lvl2pPr>
      <a:lvl3pPr marL="514350" indent="-128588" algn="l" rtl="0" eaLnBrk="1" fontAlgn="base" hangingPunct="1">
        <a:spcBef>
          <a:spcPts val="175"/>
        </a:spcBef>
        <a:spcAft>
          <a:spcPct val="0"/>
        </a:spcAft>
        <a:buFont typeface="Arial" panose="020B0604020202020204" pitchFamily="34" charset="0"/>
        <a:buChar char="•"/>
        <a:defRPr sz="1600" kern="1200">
          <a:solidFill>
            <a:schemeClr val="bg1"/>
          </a:solidFill>
          <a:latin typeface="Arial" pitchFamily="34" charset="0"/>
          <a:ea typeface="Arial" charset="0"/>
          <a:cs typeface="Arial" pitchFamily="34" charset="0"/>
        </a:defRPr>
      </a:lvl3pPr>
      <a:lvl4pPr marL="771525" indent="-128588" algn="l" rtl="0" eaLnBrk="1" fontAlgn="base" hangingPunct="1">
        <a:spcBef>
          <a:spcPts val="175"/>
        </a:spcBef>
        <a:spcAft>
          <a:spcPct val="0"/>
        </a:spcAft>
        <a:buFont typeface="Arial" panose="020B0604020202020204" pitchFamily="34" charset="0"/>
        <a:buChar char="–"/>
        <a:defRPr sz="1400" kern="1200">
          <a:solidFill>
            <a:schemeClr val="bg1"/>
          </a:solidFill>
          <a:latin typeface="Arial" pitchFamily="34" charset="0"/>
          <a:ea typeface="Arial" charset="0"/>
          <a:cs typeface="Arial" pitchFamily="34" charset="0"/>
        </a:defRPr>
      </a:lvl4pPr>
      <a:lvl5pPr marL="1028700" indent="-128588" algn="l" rtl="0" eaLnBrk="1" fontAlgn="base" hangingPunct="1">
        <a:spcBef>
          <a:spcPts val="175"/>
        </a:spcBef>
        <a:spcAft>
          <a:spcPct val="0"/>
        </a:spcAft>
        <a:buFont typeface="Arial" panose="020B0604020202020204" pitchFamily="34" charset="0"/>
        <a:buChar char="»"/>
        <a:defRPr sz="1200" kern="1200">
          <a:solidFill>
            <a:schemeClr val="bg1"/>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swf.usace.army.mil/About/Lakes-and-Recreation-Information/Master-Plan-Updates/Town-Bluff/"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ceswf-od-br@usace.army.mil"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swf.usace.army.mil/About/Lakes-and-Recreation-Information/Master-Plan-Updates/Bardwell/"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mailto:ceswf-od-br@usace.army.mi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hyperlink" Target="http://www.usace.army.mil/library/publications"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79119" y="591518"/>
            <a:ext cx="4054873" cy="2837482"/>
          </a:xfrm>
          <a:effectLst>
            <a:outerShdw blurRad="50800" dist="38100" dir="2700000" algn="tl" rotWithShape="0">
              <a:prstClr val="black">
                <a:alpha val="40000"/>
              </a:prstClr>
            </a:outerShdw>
          </a:effectLst>
        </p:spPr>
        <p:txBody>
          <a:bodyPr>
            <a:noAutofit/>
          </a:bodyPr>
          <a:lstStyle/>
          <a:p>
            <a:r>
              <a:rPr lang="en-US" sz="2400" dirty="0"/>
              <a:t>Bardwell Lake Master Plan Revision:</a:t>
            </a:r>
            <a:br>
              <a:rPr lang="en-US" sz="2400" dirty="0"/>
            </a:br>
            <a:br>
              <a:rPr lang="en-US" sz="2400" dirty="0"/>
            </a:br>
            <a:r>
              <a:rPr lang="en-US" sz="2400" dirty="0"/>
              <a:t>Public Involvement</a:t>
            </a:r>
            <a:br>
              <a:rPr lang="en-US" sz="2400" dirty="0"/>
            </a:br>
            <a:r>
              <a:rPr lang="en-US" sz="2400" dirty="0"/>
              <a:t>Presentation</a:t>
            </a:r>
            <a:br>
              <a:rPr lang="en-US" sz="2400" dirty="0"/>
            </a:br>
            <a:endParaRPr lang="en-US" sz="2400" dirty="0"/>
          </a:p>
        </p:txBody>
      </p:sp>
      <p:sp>
        <p:nvSpPr>
          <p:cNvPr id="3075" name="Text Box 4"/>
          <p:cNvSpPr txBox="1">
            <a:spLocks noChangeArrowheads="1"/>
          </p:cNvSpPr>
          <p:nvPr/>
        </p:nvSpPr>
        <p:spPr bwMode="auto">
          <a:xfrm>
            <a:off x="579120" y="2895600"/>
            <a:ext cx="3307080" cy="1000274"/>
          </a:xfrm>
          <a:prstGeom prst="rect">
            <a:avLst/>
          </a:prstGeom>
          <a:noFill/>
          <a:ln w="9525">
            <a:noFill/>
            <a:miter lim="800000"/>
            <a:headEnd/>
            <a:tailEnd/>
          </a:ln>
        </p:spPr>
        <p:txBody>
          <a:bodyPr wrap="square">
            <a:spAutoFit/>
          </a:bodyPr>
          <a:lstStyle/>
          <a:p>
            <a:pPr fontAlgn="base">
              <a:spcBef>
                <a:spcPct val="50000"/>
              </a:spcBef>
              <a:spcAft>
                <a:spcPct val="0"/>
              </a:spcAft>
              <a:defRPr/>
            </a:pPr>
            <a:endParaRPr lang="en-US" sz="1400" dirty="0">
              <a:solidFill>
                <a:srgbClr val="000000"/>
              </a:solidFill>
            </a:endParaRPr>
          </a:p>
          <a:p>
            <a:pPr fontAlgn="base">
              <a:spcBef>
                <a:spcPct val="50000"/>
              </a:spcBef>
              <a:spcAft>
                <a:spcPct val="0"/>
              </a:spcAft>
              <a:defRPr/>
            </a:pPr>
            <a:endParaRPr lang="en-US" sz="1400" dirty="0">
              <a:solidFill>
                <a:srgbClr val="000000"/>
              </a:solidFill>
            </a:endParaRPr>
          </a:p>
          <a:p>
            <a:pPr fontAlgn="base">
              <a:spcBef>
                <a:spcPct val="50000"/>
              </a:spcBef>
              <a:spcAft>
                <a:spcPct val="0"/>
              </a:spcAft>
              <a:defRPr/>
            </a:pPr>
            <a:endParaRPr lang="en-US" sz="1600" b="1" dirty="0">
              <a:solidFill>
                <a:srgbClr val="000000"/>
              </a:solidFill>
            </a:endParaRPr>
          </a:p>
        </p:txBody>
      </p:sp>
      <p:sp>
        <p:nvSpPr>
          <p:cNvPr id="4" name="TextBox 3"/>
          <p:cNvSpPr txBox="1"/>
          <p:nvPr/>
        </p:nvSpPr>
        <p:spPr>
          <a:xfrm>
            <a:off x="623704" y="4818157"/>
            <a:ext cx="2901115" cy="646331"/>
          </a:xfrm>
          <a:prstGeom prst="rect">
            <a:avLst/>
          </a:prstGeom>
          <a:noFill/>
        </p:spPr>
        <p:txBody>
          <a:bodyPr wrap="none" rtlCol="0">
            <a:spAutoFit/>
          </a:bodyPr>
          <a:lstStyle/>
          <a:p>
            <a:pPr fontAlgn="base">
              <a:spcBef>
                <a:spcPct val="0"/>
              </a:spcBef>
              <a:spcAft>
                <a:spcPct val="0"/>
              </a:spcAft>
            </a:pPr>
            <a:r>
              <a:rPr lang="en-US" dirty="0">
                <a:solidFill>
                  <a:srgbClr val="000000"/>
                </a:solidFill>
              </a:rPr>
              <a:t>U.S. Army Corps of Engineers</a:t>
            </a:r>
          </a:p>
          <a:p>
            <a:pPr fontAlgn="base">
              <a:spcBef>
                <a:spcPct val="0"/>
              </a:spcBef>
              <a:spcAft>
                <a:spcPct val="0"/>
              </a:spcAft>
            </a:pPr>
            <a:r>
              <a:rPr lang="en-US" dirty="0">
                <a:solidFill>
                  <a:srgbClr val="000000"/>
                </a:solidFill>
              </a:rPr>
              <a:t>Fort Worth District</a:t>
            </a:r>
          </a:p>
        </p:txBody>
      </p:sp>
    </p:spTree>
    <p:extLst>
      <p:ext uri="{BB962C8B-B14F-4D97-AF65-F5344CB8AC3E}">
        <p14:creationId xmlns:p14="http://schemas.microsoft.com/office/powerpoint/2010/main" val="2729715572"/>
      </p:ext>
    </p:extLst>
  </p:cSld>
  <p:clrMapOvr>
    <a:masterClrMapping/>
  </p:clrMapOvr>
  <p:transition spd="slow" advClick="0" advTm="41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210263-5C8C-449B-AD9F-F5647D210E83}"/>
              </a:ext>
            </a:extLst>
          </p:cNvPr>
          <p:cNvGrpSpPr/>
          <p:nvPr/>
        </p:nvGrpSpPr>
        <p:grpSpPr>
          <a:xfrm>
            <a:off x="0" y="0"/>
            <a:ext cx="2357437" cy="1414462"/>
            <a:chOff x="5186362" y="55562"/>
            <a:chExt cx="2357437" cy="1414462"/>
          </a:xfrm>
          <a:scene3d>
            <a:camera prst="orthographicFront">
              <a:rot lat="0" lon="0" rev="0"/>
            </a:camera>
            <a:lightRig rig="balanced" dir="t">
              <a:rot lat="0" lon="0" rev="8700000"/>
            </a:lightRig>
          </a:scene3d>
        </p:grpSpPr>
        <p:sp>
          <p:nvSpPr>
            <p:cNvPr id="4" name="Rectangle 3">
              <a:extLst>
                <a:ext uri="{FF2B5EF4-FFF2-40B4-BE49-F238E27FC236}">
                  <a16:creationId xmlns:a16="http://schemas.microsoft.com/office/drawing/2014/main" id="{037F5820-5953-443C-850A-E70309E9EDEE}"/>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5" name="TextBox 4">
              <a:extLst>
                <a:ext uri="{FF2B5EF4-FFF2-40B4-BE49-F238E27FC236}">
                  <a16:creationId xmlns:a16="http://schemas.microsoft.com/office/drawing/2014/main" id="{7E22946B-0785-4A33-BB18-D1698C192520}"/>
                </a:ext>
              </a:extLst>
            </p:cNvPr>
            <p:cNvSpPr txBox="1"/>
            <p:nvPr/>
          </p:nvSpPr>
          <p:spPr>
            <a:xfrm>
              <a:off x="5186362"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Arial" panose="020B0604020202020204" pitchFamily="34" charset="0"/>
                  <a:cs typeface="Arial" panose="020B0604020202020204" pitchFamily="34" charset="0"/>
                </a:rPr>
                <a:t>What is the revision process?</a:t>
              </a:r>
            </a:p>
          </p:txBody>
        </p:sp>
      </p:grpSp>
      <p:sp>
        <p:nvSpPr>
          <p:cNvPr id="9" name="TextBox 8">
            <a:extLst>
              <a:ext uri="{FF2B5EF4-FFF2-40B4-BE49-F238E27FC236}">
                <a16:creationId xmlns:a16="http://schemas.microsoft.com/office/drawing/2014/main" id="{79373FE1-FC5D-4A0E-AD46-DB26B595BA53}"/>
              </a:ext>
            </a:extLst>
          </p:cNvPr>
          <p:cNvSpPr txBox="1"/>
          <p:nvPr/>
        </p:nvSpPr>
        <p:spPr>
          <a:xfrm>
            <a:off x="2582968" y="297902"/>
            <a:ext cx="562365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Land Use Map from 1974 Master Plan</a:t>
            </a:r>
          </a:p>
        </p:txBody>
      </p:sp>
      <p:pic>
        <p:nvPicPr>
          <p:cNvPr id="6" name="Picture 5" descr="Map&#10;&#10;Description automatically generated">
            <a:extLst>
              <a:ext uri="{FF2B5EF4-FFF2-40B4-BE49-F238E27FC236}">
                <a16:creationId xmlns:a16="http://schemas.microsoft.com/office/drawing/2014/main" id="{EDACD576-746C-621A-378F-38CF4DF46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66" y="1414462"/>
            <a:ext cx="7121857" cy="5347532"/>
          </a:xfrm>
          <a:prstGeom prst="rect">
            <a:avLst/>
          </a:prstGeom>
        </p:spPr>
      </p:pic>
    </p:spTree>
    <p:extLst>
      <p:ext uri="{BB962C8B-B14F-4D97-AF65-F5344CB8AC3E}">
        <p14:creationId xmlns:p14="http://schemas.microsoft.com/office/powerpoint/2010/main" val="308316037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265814" y="1096926"/>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a:buFont typeface="Wingdings" pitchFamily="2" charset="2"/>
              <a:buNone/>
            </a:pPr>
            <a:endParaRPr lang="en-US" sz="2400" kern="0" dirty="0"/>
          </a:p>
          <a:p>
            <a:pPr marL="0" indent="0">
              <a:buFont typeface="Wingdings" pitchFamily="2" charset="2"/>
              <a:buNone/>
            </a:pPr>
            <a:r>
              <a:rPr lang="en-US" sz="2000" kern="0" dirty="0">
                <a:solidFill>
                  <a:schemeClr val="bg1"/>
                </a:solidFill>
              </a:rPr>
              <a:t>National Environmental Policy Act (NEPA) </a:t>
            </a:r>
          </a:p>
          <a:p>
            <a:pPr marL="0" indent="0">
              <a:buFont typeface="Wingdings" pitchFamily="2" charset="2"/>
              <a:buNone/>
            </a:pPr>
            <a:endParaRPr lang="en-US" sz="2000" kern="0" dirty="0">
              <a:solidFill>
                <a:schemeClr val="bg1"/>
              </a:solidFill>
            </a:endParaRPr>
          </a:p>
          <a:p>
            <a:pPr marL="0" indent="0">
              <a:buFont typeface="Wingdings" pitchFamily="2" charset="2"/>
              <a:buNone/>
            </a:pPr>
            <a:r>
              <a:rPr lang="en-US" sz="2000" kern="0" dirty="0">
                <a:solidFill>
                  <a:schemeClr val="bg1"/>
                </a:solidFill>
              </a:rPr>
              <a:t>Purpose of NEPA is to:</a:t>
            </a:r>
          </a:p>
          <a:p>
            <a:pPr lvl="1">
              <a:buSzPct val="100000"/>
              <a:buFont typeface="Arial" panose="020B0604020202020204" pitchFamily="34" charset="0"/>
              <a:buChar char="•"/>
            </a:pPr>
            <a:r>
              <a:rPr lang="en-US" sz="1800" kern="0" dirty="0">
                <a:solidFill>
                  <a:schemeClr val="bg1"/>
                </a:solidFill>
              </a:rPr>
              <a:t>Ensure federal agencies give proper </a:t>
            </a:r>
            <a:r>
              <a:rPr lang="en-US" sz="1800" b="1" kern="0" dirty="0">
                <a:solidFill>
                  <a:srgbClr val="7030A0"/>
                </a:solidFill>
              </a:rPr>
              <a:t>consideration to the environment</a:t>
            </a:r>
            <a:r>
              <a:rPr lang="en-US" sz="1800" kern="0" dirty="0">
                <a:solidFill>
                  <a:schemeClr val="bg1"/>
                </a:solidFill>
              </a:rPr>
              <a:t> prior to undertaking a federal action</a:t>
            </a:r>
          </a:p>
          <a:p>
            <a:pPr lvl="1">
              <a:buSzPct val="100000"/>
              <a:buFont typeface="Arial" panose="020B0604020202020204" pitchFamily="34" charset="0"/>
              <a:buChar char="•"/>
            </a:pPr>
            <a:r>
              <a:rPr lang="en-US" sz="1800" b="1" kern="0" dirty="0">
                <a:solidFill>
                  <a:srgbClr val="7030A0"/>
                </a:solidFill>
              </a:rPr>
              <a:t>Involve the Public </a:t>
            </a:r>
            <a:r>
              <a:rPr lang="en-US" sz="1800" kern="0" dirty="0">
                <a:solidFill>
                  <a:schemeClr val="bg1"/>
                </a:solidFill>
              </a:rPr>
              <a:t>(scoping) in the decision-making process</a:t>
            </a:r>
          </a:p>
          <a:p>
            <a:pPr lvl="1">
              <a:buSzPct val="100000"/>
              <a:buFont typeface="Arial" panose="020B0604020202020204" pitchFamily="34" charset="0"/>
              <a:buChar char="•"/>
            </a:pPr>
            <a:r>
              <a:rPr lang="en-US" sz="1800" b="1" kern="0" dirty="0">
                <a:solidFill>
                  <a:srgbClr val="7030A0"/>
                </a:solidFill>
              </a:rPr>
              <a:t>Document the process </a:t>
            </a:r>
            <a:r>
              <a:rPr lang="en-US" sz="1800" kern="0" dirty="0">
                <a:solidFill>
                  <a:schemeClr val="bg1"/>
                </a:solidFill>
              </a:rPr>
              <a:t>by which agencies make informed decisions</a:t>
            </a:r>
          </a:p>
          <a:p>
            <a:pPr marL="0" lvl="1" indent="0">
              <a:buSzPct val="100000"/>
              <a:buNone/>
            </a:pPr>
            <a:endParaRPr lang="en-US" sz="2000" kern="0" dirty="0">
              <a:solidFill>
                <a:schemeClr val="bg1"/>
              </a:solidFill>
              <a:ea typeface="+mn-ea"/>
              <a:cs typeface="+mn-cs"/>
            </a:endParaRPr>
          </a:p>
          <a:p>
            <a:pPr marL="0" lvl="1" indent="0">
              <a:buSzPct val="100000"/>
              <a:buNone/>
            </a:pPr>
            <a:r>
              <a:rPr lang="en-US" sz="2000" kern="0" dirty="0">
                <a:solidFill>
                  <a:schemeClr val="bg1"/>
                </a:solidFill>
                <a:ea typeface="+mn-ea"/>
                <a:cs typeface="+mn-cs"/>
              </a:rPr>
              <a:t>NEPA Scoping Process:</a:t>
            </a:r>
          </a:p>
          <a:p>
            <a:pPr marL="685800" lvl="2" indent="-285750">
              <a:buSzPct val="100000"/>
            </a:pPr>
            <a:r>
              <a:rPr lang="en-US" sz="1800" kern="0" dirty="0">
                <a:solidFill>
                  <a:schemeClr val="bg1"/>
                </a:solidFill>
                <a:ea typeface="+mn-ea"/>
                <a:cs typeface="+mn-cs"/>
              </a:rPr>
              <a:t>Opportunity for </a:t>
            </a:r>
            <a:r>
              <a:rPr lang="en-US" sz="1800" b="1" kern="0" dirty="0">
                <a:solidFill>
                  <a:srgbClr val="7030A0"/>
                </a:solidFill>
                <a:ea typeface="+mn-ea"/>
                <a:cs typeface="+mn-cs"/>
              </a:rPr>
              <a:t>public comments and questions </a:t>
            </a:r>
            <a:r>
              <a:rPr lang="en-US" sz="1800" kern="0" dirty="0">
                <a:solidFill>
                  <a:schemeClr val="bg1"/>
                </a:solidFill>
                <a:ea typeface="+mn-ea"/>
                <a:cs typeface="+mn-cs"/>
              </a:rPr>
              <a:t>on the potential impacts of proposed federal actions</a:t>
            </a:r>
          </a:p>
          <a:p>
            <a:pPr marL="685800" lvl="2" indent="-285750">
              <a:buSzPct val="100000"/>
            </a:pPr>
            <a:r>
              <a:rPr lang="en-US" sz="1800" kern="0" dirty="0">
                <a:solidFill>
                  <a:schemeClr val="bg1"/>
                </a:solidFill>
                <a:ea typeface="+mn-ea"/>
                <a:cs typeface="+mn-cs"/>
              </a:rPr>
              <a:t>Includes comments from other federal, state, and local governments, and Tribal Nations</a:t>
            </a:r>
          </a:p>
          <a:p>
            <a:pPr marL="457200" lvl="1" indent="0">
              <a:buFont typeface="Arial" charset="0"/>
              <a:buNone/>
            </a:pPr>
            <a:endParaRPr lang="en-US" sz="2000" kern="0" dirty="0"/>
          </a:p>
          <a:p>
            <a:endParaRPr lang="en-US" sz="2400" kern="0" dirty="0"/>
          </a:p>
          <a:p>
            <a:endParaRPr lang="en-US" sz="2400" kern="0" dirty="0"/>
          </a:p>
          <a:p>
            <a:endParaRPr lang="en-US" sz="2400" kern="0" dirty="0"/>
          </a:p>
          <a:p>
            <a:endParaRPr lang="en-US" sz="2400" kern="0" dirty="0"/>
          </a:p>
          <a:p>
            <a:endParaRPr lang="en-US" sz="2400" kern="0" dirty="0"/>
          </a:p>
          <a:p>
            <a:endParaRPr lang="en-US" sz="2400" kern="0" dirty="0"/>
          </a:p>
          <a:p>
            <a:endParaRPr lang="en-US" sz="2400" kern="0" dirty="0"/>
          </a:p>
          <a:p>
            <a:endParaRPr lang="en-US" sz="1800" kern="0" dirty="0"/>
          </a:p>
          <a:p>
            <a:pPr>
              <a:buFont typeface="Wingdings" pitchFamily="2" charset="2"/>
              <a:buNone/>
            </a:pPr>
            <a:endParaRPr lang="en-US" kern="0" dirty="0"/>
          </a:p>
          <a:p>
            <a:endParaRPr lang="en-US" kern="0" dirty="0"/>
          </a:p>
        </p:txBody>
      </p:sp>
      <p:grpSp>
        <p:nvGrpSpPr>
          <p:cNvPr id="7" name="Group 6">
            <a:extLst>
              <a:ext uri="{FF2B5EF4-FFF2-40B4-BE49-F238E27FC236}">
                <a16:creationId xmlns:a16="http://schemas.microsoft.com/office/drawing/2014/main" id="{DBD4B57B-7F3C-4519-B60B-361A8D3BCAC4}"/>
              </a:ext>
            </a:extLst>
          </p:cNvPr>
          <p:cNvGrpSpPr/>
          <p:nvPr/>
        </p:nvGrpSpPr>
        <p:grpSpPr>
          <a:xfrm>
            <a:off x="2357437" y="0"/>
            <a:ext cx="2573566" cy="1414462"/>
            <a:chOff x="5186361" y="55562"/>
            <a:chExt cx="2357438" cy="1414462"/>
          </a:xfrm>
          <a:scene3d>
            <a:camera prst="orthographicFront">
              <a:rot lat="0" lon="0" rev="0"/>
            </a:camera>
            <a:lightRig rig="balanced" dir="t">
              <a:rot lat="0" lon="0" rev="8700000"/>
            </a:lightRig>
          </a:scene3d>
        </p:grpSpPr>
        <p:sp>
          <p:nvSpPr>
            <p:cNvPr id="11" name="Rectangle 10">
              <a:extLst>
                <a:ext uri="{FF2B5EF4-FFF2-40B4-BE49-F238E27FC236}">
                  <a16:creationId xmlns:a16="http://schemas.microsoft.com/office/drawing/2014/main" id="{98BEE184-069A-440A-9611-D3219DEC6009}"/>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2" name="TextBox 11">
              <a:extLst>
                <a:ext uri="{FF2B5EF4-FFF2-40B4-BE49-F238E27FC236}">
                  <a16:creationId xmlns:a16="http://schemas.microsoft.com/office/drawing/2014/main" id="{4CD39DC7-AE9C-4070-92B4-2CF23614FEDE}"/>
                </a:ext>
              </a:extLst>
            </p:cNvPr>
            <p:cNvSpPr txBox="1"/>
            <p:nvPr/>
          </p:nvSpPr>
          <p:spPr>
            <a:xfrm>
              <a:off x="5186361"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NEPA Compliance</a:t>
              </a:r>
            </a:p>
          </p:txBody>
        </p:sp>
      </p:grpSp>
      <p:grpSp>
        <p:nvGrpSpPr>
          <p:cNvPr id="13" name="Group 12">
            <a:extLst>
              <a:ext uri="{FF2B5EF4-FFF2-40B4-BE49-F238E27FC236}">
                <a16:creationId xmlns:a16="http://schemas.microsoft.com/office/drawing/2014/main" id="{27CA0A1F-0F2F-4900-97D4-6F64A8B16448}"/>
              </a:ext>
            </a:extLst>
          </p:cNvPr>
          <p:cNvGrpSpPr/>
          <p:nvPr/>
        </p:nvGrpSpPr>
        <p:grpSpPr>
          <a:xfrm>
            <a:off x="0" y="0"/>
            <a:ext cx="2357437" cy="1414462"/>
            <a:chOff x="5186362" y="55562"/>
            <a:chExt cx="2357437" cy="1414462"/>
          </a:xfrm>
          <a:scene3d>
            <a:camera prst="orthographicFront">
              <a:rot lat="0" lon="0" rev="0"/>
            </a:camera>
            <a:lightRig rig="balanced" dir="t">
              <a:rot lat="0" lon="0" rev="8700000"/>
            </a:lightRig>
          </a:scene3d>
        </p:grpSpPr>
        <p:sp>
          <p:nvSpPr>
            <p:cNvPr id="14" name="Rectangle 13">
              <a:extLst>
                <a:ext uri="{FF2B5EF4-FFF2-40B4-BE49-F238E27FC236}">
                  <a16:creationId xmlns:a16="http://schemas.microsoft.com/office/drawing/2014/main" id="{9921E473-BDDD-430D-A526-72DA2B50DAE8}"/>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5" name="TextBox 14">
              <a:extLst>
                <a:ext uri="{FF2B5EF4-FFF2-40B4-BE49-F238E27FC236}">
                  <a16:creationId xmlns:a16="http://schemas.microsoft.com/office/drawing/2014/main" id="{B9615776-33C3-4A5D-ADE1-C305ED9C2FE4}"/>
                </a:ext>
              </a:extLst>
            </p:cNvPr>
            <p:cNvSpPr txBox="1"/>
            <p:nvPr/>
          </p:nvSpPr>
          <p:spPr>
            <a:xfrm>
              <a:off x="5186362"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the revision process?</a:t>
              </a:r>
            </a:p>
          </p:txBody>
        </p:sp>
      </p:grpSp>
    </p:spTree>
    <p:extLst>
      <p:ext uri="{BB962C8B-B14F-4D97-AF65-F5344CB8AC3E}">
        <p14:creationId xmlns:p14="http://schemas.microsoft.com/office/powerpoint/2010/main" val="709465353"/>
      </p:ext>
    </p:extLst>
  </p:cSld>
  <p:clrMapOvr>
    <a:masterClrMapping/>
  </p:clrMapOvr>
  <mc:AlternateContent xmlns:mc="http://schemas.openxmlformats.org/markup-compatibility/2006" xmlns:p14="http://schemas.microsoft.com/office/powerpoint/2010/main">
    <mc:Choice Requires="p14">
      <p:transition p14:dur="0" advClick="0" advTm="46000"/>
    </mc:Choice>
    <mc:Fallback xmlns="">
      <p:transition advClick="0" advTm="46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48783" y="1414462"/>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a:buFont typeface="Arial" panose="020B0604020202020204" pitchFamily="34" charset="0"/>
              <a:buChar char="•"/>
              <a:defRPr/>
            </a:pPr>
            <a:r>
              <a:rPr lang="en-US" sz="2000" kern="0" dirty="0">
                <a:solidFill>
                  <a:srgbClr val="000000"/>
                </a:solidFill>
              </a:rPr>
              <a:t>Facility </a:t>
            </a:r>
            <a:r>
              <a:rPr lang="en-US" sz="2000" b="1" kern="0" dirty="0">
                <a:solidFill>
                  <a:srgbClr val="C00000"/>
                </a:solidFill>
              </a:rPr>
              <a:t>design details</a:t>
            </a:r>
          </a:p>
          <a:p>
            <a:pPr>
              <a:buFont typeface="Arial" panose="020B0604020202020204" pitchFamily="34" charset="0"/>
              <a:buChar char="•"/>
              <a:defRPr/>
            </a:pPr>
            <a:r>
              <a:rPr lang="en-US" sz="2000" kern="0" dirty="0">
                <a:solidFill>
                  <a:srgbClr val="000000"/>
                </a:solidFill>
              </a:rPr>
              <a:t>Details of </a:t>
            </a:r>
            <a:r>
              <a:rPr lang="en-US" sz="2000" b="1" kern="0" dirty="0">
                <a:solidFill>
                  <a:srgbClr val="C00000"/>
                </a:solidFill>
              </a:rPr>
              <a:t>daily project administration</a:t>
            </a:r>
          </a:p>
          <a:p>
            <a:pPr>
              <a:buFont typeface="Arial" panose="020B0604020202020204" pitchFamily="34" charset="0"/>
              <a:buChar char="•"/>
              <a:defRPr/>
            </a:pPr>
            <a:r>
              <a:rPr lang="en-US" sz="2000" kern="0" dirty="0">
                <a:solidFill>
                  <a:schemeClr val="bg1"/>
                </a:solidFill>
              </a:rPr>
              <a:t>Technical aspects </a:t>
            </a:r>
            <a:r>
              <a:rPr lang="en-US" sz="2000" kern="0" dirty="0">
                <a:solidFill>
                  <a:srgbClr val="000000"/>
                </a:solidFill>
              </a:rPr>
              <a:t>of:</a:t>
            </a:r>
          </a:p>
          <a:p>
            <a:pPr lvl="1">
              <a:buSzPct val="100000"/>
              <a:buFont typeface="Arial" panose="020B0604020202020204" pitchFamily="34" charset="0"/>
              <a:buChar char="•"/>
              <a:defRPr/>
            </a:pPr>
            <a:r>
              <a:rPr lang="en-US" sz="2000" kern="0" dirty="0">
                <a:solidFill>
                  <a:srgbClr val="000000"/>
                </a:solidFill>
              </a:rPr>
              <a:t>Water management for </a:t>
            </a:r>
            <a:r>
              <a:rPr lang="en-US" sz="2000" b="1" kern="0" dirty="0">
                <a:solidFill>
                  <a:srgbClr val="C00000"/>
                </a:solidFill>
              </a:rPr>
              <a:t>flood risk management</a:t>
            </a:r>
          </a:p>
          <a:p>
            <a:pPr lvl="1">
              <a:buSzPct val="100000"/>
              <a:buFont typeface="Arial" panose="020B0604020202020204" pitchFamily="34" charset="0"/>
              <a:buChar char="•"/>
              <a:defRPr/>
            </a:pPr>
            <a:r>
              <a:rPr lang="en-US" sz="2000" kern="0" dirty="0">
                <a:solidFill>
                  <a:srgbClr val="000000"/>
                </a:solidFill>
              </a:rPr>
              <a:t>Regional </a:t>
            </a:r>
            <a:r>
              <a:rPr lang="en-US" sz="2000" b="1" kern="0" dirty="0">
                <a:solidFill>
                  <a:srgbClr val="C00000"/>
                </a:solidFill>
              </a:rPr>
              <a:t>water quality</a:t>
            </a:r>
          </a:p>
          <a:p>
            <a:pPr lvl="1">
              <a:buSzPct val="100000"/>
              <a:buFont typeface="Arial" panose="020B0604020202020204" pitchFamily="34" charset="0"/>
              <a:buChar char="•"/>
              <a:defRPr/>
            </a:pPr>
            <a:r>
              <a:rPr lang="en-US" sz="2000" b="1" kern="0" dirty="0">
                <a:solidFill>
                  <a:srgbClr val="C00000"/>
                </a:solidFill>
              </a:rPr>
              <a:t>Water supply</a:t>
            </a:r>
          </a:p>
          <a:p>
            <a:pPr lvl="1">
              <a:buSzPct val="100000"/>
              <a:buFont typeface="Arial" panose="020B0604020202020204" pitchFamily="34" charset="0"/>
              <a:buChar char="•"/>
              <a:defRPr/>
            </a:pPr>
            <a:r>
              <a:rPr lang="en-US" sz="2000" b="1" kern="0" dirty="0">
                <a:solidFill>
                  <a:srgbClr val="C00000"/>
                </a:solidFill>
              </a:rPr>
              <a:t>Shoreline management</a:t>
            </a:r>
          </a:p>
          <a:p>
            <a:pPr lvl="1">
              <a:buSzPct val="100000"/>
              <a:buFont typeface="Arial" panose="020B0604020202020204" pitchFamily="34" charset="0"/>
              <a:buChar char="•"/>
              <a:defRPr/>
            </a:pPr>
            <a:r>
              <a:rPr lang="en-US" sz="2000" b="1" kern="0" dirty="0">
                <a:solidFill>
                  <a:srgbClr val="C00000"/>
                </a:solidFill>
              </a:rPr>
              <a:t>Water level management</a:t>
            </a:r>
          </a:p>
          <a:p>
            <a:pPr lvl="1">
              <a:buSzPct val="100000"/>
              <a:buFont typeface="Arial" panose="020B0604020202020204" pitchFamily="34" charset="0"/>
              <a:buChar char="•"/>
              <a:defRPr/>
            </a:pPr>
            <a:r>
              <a:rPr lang="en-US" sz="2000" b="1" kern="0" dirty="0">
                <a:solidFill>
                  <a:srgbClr val="C00000"/>
                </a:solidFill>
              </a:rPr>
              <a:t>Hydropower</a:t>
            </a:r>
          </a:p>
          <a:p>
            <a:pPr lvl="1">
              <a:buSzPct val="100000"/>
              <a:buFont typeface="Arial" panose="020B0604020202020204" pitchFamily="34" charset="0"/>
              <a:buChar char="•"/>
              <a:defRPr/>
            </a:pPr>
            <a:r>
              <a:rPr lang="en-US" sz="2000" b="1" kern="0" dirty="0">
                <a:solidFill>
                  <a:srgbClr val="C00000"/>
                </a:solidFill>
              </a:rPr>
              <a:t>Navigation</a:t>
            </a:r>
          </a:p>
        </p:txBody>
      </p:sp>
      <p:grpSp>
        <p:nvGrpSpPr>
          <p:cNvPr id="8" name="Group 7">
            <a:extLst>
              <a:ext uri="{FF2B5EF4-FFF2-40B4-BE49-F238E27FC236}">
                <a16:creationId xmlns:a16="http://schemas.microsoft.com/office/drawing/2014/main" id="{5718CDF0-C726-4EBF-A3A9-68CF863D3005}"/>
              </a:ext>
            </a:extLst>
          </p:cNvPr>
          <p:cNvGrpSpPr/>
          <p:nvPr/>
        </p:nvGrpSpPr>
        <p:grpSpPr>
          <a:xfrm>
            <a:off x="0" y="0"/>
            <a:ext cx="2357437" cy="1414462"/>
            <a:chOff x="0" y="1705768"/>
            <a:chExt cx="2357437" cy="1414462"/>
          </a:xfrm>
          <a:scene3d>
            <a:camera prst="orthographicFront">
              <a:rot lat="0" lon="0" rev="0"/>
            </a:camera>
            <a:lightRig rig="balanced" dir="t">
              <a:rot lat="0" lon="0" rev="8700000"/>
            </a:lightRig>
          </a:scene3d>
        </p:grpSpPr>
        <p:sp>
          <p:nvSpPr>
            <p:cNvPr id="9" name="Rectangle 8">
              <a:extLst>
                <a:ext uri="{FF2B5EF4-FFF2-40B4-BE49-F238E27FC236}">
                  <a16:creationId xmlns:a16="http://schemas.microsoft.com/office/drawing/2014/main" id="{05E9EF9C-B3EB-4211-B581-A2E2A2F7F47D}"/>
                </a:ext>
              </a:extLst>
            </p:cNvPr>
            <p:cNvSpPr/>
            <p:nvPr/>
          </p:nvSpPr>
          <p:spPr>
            <a:xfrm>
              <a:off x="0" y="1705768"/>
              <a:ext cx="2357437" cy="1414462"/>
            </a:xfrm>
            <a:prstGeom prst="rect">
              <a:avLst/>
            </a:prstGeom>
            <a:solidFill>
              <a:srgbClr val="640A0A"/>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0" name="TextBox 9">
              <a:extLst>
                <a:ext uri="{FF2B5EF4-FFF2-40B4-BE49-F238E27FC236}">
                  <a16:creationId xmlns:a16="http://schemas.microsoft.com/office/drawing/2014/main" id="{8F58DC4F-FC22-4DCC-A5B1-702A08911A3A}"/>
                </a:ext>
              </a:extLst>
            </p:cNvPr>
            <p:cNvSpPr txBox="1"/>
            <p:nvPr/>
          </p:nvSpPr>
          <p:spPr>
            <a:xfrm>
              <a:off x="0" y="1705768"/>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not part of a master plan?</a:t>
              </a:r>
            </a:p>
          </p:txBody>
        </p:sp>
      </p:grpSp>
    </p:spTree>
    <p:extLst>
      <p:ext uri="{BB962C8B-B14F-4D97-AF65-F5344CB8AC3E}">
        <p14:creationId xmlns:p14="http://schemas.microsoft.com/office/powerpoint/2010/main" val="3831397616"/>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73974"/>
            <a:ext cx="8479436" cy="3536632"/>
          </a:xfrm>
        </p:spPr>
        <p:txBody>
          <a:bodyPr/>
          <a:lstStyle/>
          <a:p>
            <a:pPr marL="0" indent="0"/>
            <a:r>
              <a:rPr lang="en-US" sz="2400" dirty="0"/>
              <a:t>At this point in the revision process </a:t>
            </a:r>
            <a:r>
              <a:rPr lang="en-US" sz="2400" b="1" dirty="0">
                <a:solidFill>
                  <a:srgbClr val="9900CC"/>
                </a:solidFill>
              </a:rPr>
              <a:t>there are no proposed changes</a:t>
            </a:r>
          </a:p>
          <a:p>
            <a:pPr marL="0" indent="0"/>
            <a:endParaRPr lang="en-US" sz="2400" dirty="0"/>
          </a:p>
          <a:p>
            <a:pPr marL="0" indent="0"/>
            <a:r>
              <a:rPr lang="en-US" sz="2400" dirty="0"/>
              <a:t>The Corps is </a:t>
            </a:r>
            <a:r>
              <a:rPr lang="en-US" sz="2400" b="1" dirty="0">
                <a:solidFill>
                  <a:srgbClr val="9900CC"/>
                </a:solidFill>
              </a:rPr>
              <a:t>requesting written comments for RECOMMENDED changes</a:t>
            </a:r>
            <a:r>
              <a:rPr lang="en-US" sz="2400" dirty="0">
                <a:solidFill>
                  <a:srgbClr val="9900CC"/>
                </a:solidFill>
              </a:rPr>
              <a:t> </a:t>
            </a:r>
            <a:r>
              <a:rPr lang="en-US" sz="2400" dirty="0"/>
              <a:t>to the existing master plan</a:t>
            </a:r>
          </a:p>
          <a:p>
            <a:pPr marL="0" indent="0"/>
            <a:endParaRPr lang="en-US" sz="2400" dirty="0"/>
          </a:p>
          <a:p>
            <a:pPr marL="0" indent="0"/>
            <a:r>
              <a:rPr lang="en-US" sz="2400" b="1" dirty="0">
                <a:solidFill>
                  <a:srgbClr val="9900CC"/>
                </a:solidFill>
              </a:rPr>
              <a:t>Possible Changes</a:t>
            </a:r>
            <a:r>
              <a:rPr lang="en-US" sz="2400" dirty="0">
                <a:solidFill>
                  <a:srgbClr val="9900CC"/>
                </a:solidFill>
              </a:rPr>
              <a:t> </a:t>
            </a:r>
            <a:r>
              <a:rPr lang="en-US" sz="2400" dirty="0"/>
              <a:t>to the Revised Mater Plan Could Include:</a:t>
            </a:r>
          </a:p>
          <a:p>
            <a:pPr marL="755015" lvl="1" indent="-285750">
              <a:spcBef>
                <a:spcPts val="530"/>
              </a:spcBef>
              <a:buFont typeface="Arial" panose="020B0604020202020204" pitchFamily="34" charset="0"/>
              <a:buChar char="•"/>
              <a:tabLst>
                <a:tab pos="355600" algn="l"/>
                <a:tab pos="356235" algn="l"/>
              </a:tabLst>
            </a:pPr>
            <a:r>
              <a:rPr lang="en-US" sz="2000" dirty="0">
                <a:latin typeface="Arial"/>
                <a:cs typeface="Arial"/>
              </a:rPr>
              <a:t>Change Land and Water Classification</a:t>
            </a:r>
          </a:p>
          <a:p>
            <a:pPr marL="755015" lvl="1" indent="-285750">
              <a:spcBef>
                <a:spcPts val="530"/>
              </a:spcBef>
              <a:buFont typeface="Arial" panose="020B0604020202020204" pitchFamily="34" charset="0"/>
              <a:buChar char="•"/>
              <a:tabLst>
                <a:tab pos="355600" algn="l"/>
                <a:tab pos="356235" algn="l"/>
              </a:tabLst>
            </a:pPr>
            <a:r>
              <a:rPr lang="en-US" sz="2000" dirty="0">
                <a:latin typeface="Arial"/>
                <a:cs typeface="Arial"/>
              </a:rPr>
              <a:t>Change Resource Goals and Objectives</a:t>
            </a:r>
          </a:p>
          <a:p>
            <a:pPr marL="755015" lvl="1" indent="-285750">
              <a:spcBef>
                <a:spcPts val="530"/>
              </a:spcBef>
              <a:buFont typeface="Arial" panose="020B0604020202020204" pitchFamily="34" charset="0"/>
              <a:buChar char="•"/>
              <a:tabLst>
                <a:tab pos="355600" algn="l"/>
                <a:tab pos="356235" algn="l"/>
              </a:tabLst>
            </a:pPr>
            <a:r>
              <a:rPr lang="en-US" sz="2000" dirty="0">
                <a:latin typeface="Arial"/>
                <a:cs typeface="Arial"/>
              </a:rPr>
              <a:t>Create Utility Corridors</a:t>
            </a:r>
            <a:endParaRPr lang="en-US" dirty="0"/>
          </a:p>
          <a:p>
            <a:endParaRPr lang="en-US" dirty="0"/>
          </a:p>
        </p:txBody>
      </p:sp>
      <p:grpSp>
        <p:nvGrpSpPr>
          <p:cNvPr id="7" name="Group 6">
            <a:extLst>
              <a:ext uri="{FF2B5EF4-FFF2-40B4-BE49-F238E27FC236}">
                <a16:creationId xmlns:a16="http://schemas.microsoft.com/office/drawing/2014/main" id="{A9E2125F-78E2-4DEB-BCE5-F53FEE33CE75}"/>
              </a:ext>
            </a:extLst>
          </p:cNvPr>
          <p:cNvGrpSpPr/>
          <p:nvPr/>
        </p:nvGrpSpPr>
        <p:grpSpPr>
          <a:xfrm>
            <a:off x="0" y="0"/>
            <a:ext cx="2357437" cy="1414462"/>
            <a:chOff x="2593181" y="1746406"/>
            <a:chExt cx="2357437" cy="1414462"/>
          </a:xfrm>
          <a:scene3d>
            <a:camera prst="orthographicFront">
              <a:rot lat="0" lon="0" rev="0"/>
            </a:camera>
            <a:lightRig rig="balanced" dir="t">
              <a:rot lat="0" lon="0" rev="8700000"/>
            </a:lightRig>
          </a:scene3d>
        </p:grpSpPr>
        <p:sp>
          <p:nvSpPr>
            <p:cNvPr id="8" name="Rectangle 7">
              <a:extLst>
                <a:ext uri="{FF2B5EF4-FFF2-40B4-BE49-F238E27FC236}">
                  <a16:creationId xmlns:a16="http://schemas.microsoft.com/office/drawing/2014/main" id="{ECFB7A6D-6E6B-45E8-BDF8-D670F6D4763A}"/>
                </a:ext>
              </a:extLst>
            </p:cNvPr>
            <p:cNvSpPr/>
            <p:nvPr/>
          </p:nvSpPr>
          <p:spPr>
            <a:xfrm>
              <a:off x="2593181" y="1746406"/>
              <a:ext cx="2357437" cy="1414462"/>
            </a:xfrm>
            <a:prstGeom prst="rect">
              <a:avLst/>
            </a:prstGeom>
            <a:solidFill>
              <a:srgbClr val="990099"/>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9" name="TextBox 8">
              <a:extLst>
                <a:ext uri="{FF2B5EF4-FFF2-40B4-BE49-F238E27FC236}">
                  <a16:creationId xmlns:a16="http://schemas.microsoft.com/office/drawing/2014/main" id="{010A38D8-E3EA-45FF-A728-D3DD09516B82}"/>
                </a:ext>
              </a:extLst>
            </p:cNvPr>
            <p:cNvSpPr txBox="1"/>
            <p:nvPr/>
          </p:nvSpPr>
          <p:spPr>
            <a:xfrm>
              <a:off x="2593181" y="1746406"/>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changing in the plan?</a:t>
              </a:r>
            </a:p>
          </p:txBody>
        </p:sp>
      </p:grpSp>
    </p:spTree>
    <p:extLst>
      <p:ext uri="{BB962C8B-B14F-4D97-AF65-F5344CB8AC3E}">
        <p14:creationId xmlns:p14="http://schemas.microsoft.com/office/powerpoint/2010/main" val="1581258199"/>
      </p:ext>
    </p:extLst>
  </p:cSld>
  <p:clrMapOvr>
    <a:masterClrMapping/>
  </p:clrMapOvr>
  <mc:AlternateContent xmlns:mc="http://schemas.openxmlformats.org/markup-compatibility/2006" xmlns:p14="http://schemas.microsoft.com/office/powerpoint/2010/main">
    <mc:Choice Requires="p14">
      <p:transition p14:dur="10" advClick="0" advTm="37000"/>
    </mc:Choice>
    <mc:Fallback xmlns="">
      <p:transition advClick="0" advTm="3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100197"/>
            <a:ext cx="8229600" cy="4876800"/>
          </a:xfrm>
        </p:spPr>
        <p:txBody>
          <a:bodyPr/>
          <a:lstStyle/>
          <a:p>
            <a:pPr>
              <a:buNone/>
            </a:pPr>
            <a:endParaRPr lang="en-US" sz="2400" dirty="0"/>
          </a:p>
          <a:p>
            <a:r>
              <a:rPr lang="en-US" sz="2400" b="1" dirty="0"/>
              <a:t>Submit written comments!</a:t>
            </a:r>
          </a:p>
          <a:p>
            <a:endParaRPr lang="en-US" sz="1000" dirty="0"/>
          </a:p>
          <a:p>
            <a:r>
              <a:rPr lang="en-US" sz="2400" b="1" dirty="0"/>
              <a:t>Review all documents </a:t>
            </a:r>
            <a:r>
              <a:rPr lang="en-US" sz="2400" dirty="0"/>
              <a:t>available on the </a:t>
            </a:r>
            <a:br>
              <a:rPr lang="en-US" sz="2400" dirty="0"/>
            </a:br>
            <a:r>
              <a:rPr lang="en-US" sz="2400" dirty="0"/>
              <a:t>USACE website:</a:t>
            </a:r>
          </a:p>
          <a:p>
            <a:pPr marL="0" lvl="0" indent="0" algn="ctr"/>
            <a:r>
              <a:rPr lang="en-US" dirty="0">
                <a:solidFill>
                  <a:srgbClr val="000000"/>
                </a:solidFill>
                <a:hlinkClick r:id="rId3"/>
              </a:rPr>
              <a:t>https://www.swf.usace.army.mil/About/Lakes-and-Recreation-Information/Master-Plan-Updates/Bardwell/</a:t>
            </a:r>
            <a:endParaRPr lang="en-US" sz="1000" dirty="0"/>
          </a:p>
          <a:p>
            <a:r>
              <a:rPr lang="en-US" sz="2400" b="1" dirty="0"/>
              <a:t>Documents available</a:t>
            </a:r>
            <a:r>
              <a:rPr lang="en-US" sz="2400" dirty="0"/>
              <a:t> on the website include:</a:t>
            </a:r>
          </a:p>
          <a:p>
            <a:pPr lvl="1"/>
            <a:r>
              <a:rPr lang="en-US" sz="2000" dirty="0"/>
              <a:t>Master Plan documents</a:t>
            </a:r>
          </a:p>
          <a:p>
            <a:pPr lvl="1"/>
            <a:r>
              <a:rPr lang="en-US" sz="2000" dirty="0"/>
              <a:t>Project maps</a:t>
            </a:r>
          </a:p>
          <a:p>
            <a:pPr lvl="1"/>
            <a:r>
              <a:rPr lang="en-US" sz="2000" dirty="0"/>
              <a:t>Comment form</a:t>
            </a:r>
          </a:p>
          <a:p>
            <a:pPr lvl="1"/>
            <a:r>
              <a:rPr lang="en-US" dirty="0"/>
              <a:t>Presentation</a:t>
            </a:r>
          </a:p>
          <a:p>
            <a:pPr marL="128587" lvl="1" indent="0">
              <a:buNone/>
            </a:pPr>
            <a:endParaRPr lang="en-US" sz="1000" dirty="0"/>
          </a:p>
          <a:p>
            <a:r>
              <a:rPr lang="en-US" sz="2400" b="1" dirty="0"/>
              <a:t>Spread the word </a:t>
            </a:r>
            <a:r>
              <a:rPr lang="en-US" sz="2400" dirty="0"/>
              <a:t>by telling your </a:t>
            </a:r>
            <a:br>
              <a:rPr lang="en-US" sz="2400" dirty="0"/>
            </a:br>
            <a:r>
              <a:rPr lang="en-US" sz="2400" dirty="0"/>
              <a:t>colleagues, friends and neighbors </a:t>
            </a:r>
            <a:br>
              <a:rPr lang="en-US" sz="2400" dirty="0"/>
            </a:br>
            <a:r>
              <a:rPr lang="en-US" sz="2400" dirty="0"/>
              <a:t>to participate</a:t>
            </a:r>
          </a:p>
          <a:p>
            <a:endParaRPr lang="en-US" sz="2400" dirty="0"/>
          </a:p>
          <a:p>
            <a:pPr lvl="1"/>
            <a:endParaRPr lang="en-US" sz="2000" dirty="0"/>
          </a:p>
          <a:p>
            <a:pPr lvl="1"/>
            <a:endParaRPr lang="en-US" sz="2000" dirty="0"/>
          </a:p>
          <a:p>
            <a:endParaRPr lang="en-US" sz="2400" dirty="0"/>
          </a:p>
          <a:p>
            <a:pPr marL="342900" lvl="1" indent="-342900">
              <a:buFont typeface="Wingdings" panose="05000000000000000000" pitchFamily="2" charset="2"/>
              <a:buChar char="§"/>
            </a:pPr>
            <a:endParaRPr lang="en-US" sz="2400" dirty="0">
              <a:solidFill>
                <a:srgbClr val="000000"/>
              </a:solidFill>
              <a:ea typeface="+mn-ea"/>
              <a:cs typeface="+mn-cs"/>
            </a:endParaRPr>
          </a:p>
          <a:p>
            <a:pPr lvl="1">
              <a:buFont typeface="Wingdings" panose="05000000000000000000" pitchFamily="2" charset="2"/>
              <a:buChar char="§"/>
            </a:pPr>
            <a:endParaRPr lang="en-US" sz="2000" dirty="0">
              <a:solidFill>
                <a:srgbClr val="000000"/>
              </a:solidFill>
              <a:ea typeface="+mn-ea"/>
              <a:cs typeface="+mn-cs"/>
            </a:endParaRPr>
          </a:p>
          <a:p>
            <a:endParaRPr lang="en-US" sz="2400" dirty="0"/>
          </a:p>
          <a:p>
            <a:endParaRPr lang="en-US" sz="2400" dirty="0"/>
          </a:p>
          <a:p>
            <a:endParaRPr lang="en-US" sz="2400" dirty="0"/>
          </a:p>
          <a:p>
            <a:endParaRPr lang="en-US" sz="2400" dirty="0"/>
          </a:p>
          <a:p>
            <a:endParaRPr lang="en-US" sz="2400" dirty="0"/>
          </a:p>
          <a:p>
            <a:endParaRPr lang="en-US" sz="1800" dirty="0"/>
          </a:p>
          <a:p>
            <a:pPr>
              <a:buNone/>
            </a:pPr>
            <a:endParaRPr lang="en-US" dirty="0"/>
          </a:p>
          <a:p>
            <a:endParaRPr lang="en-US" dirty="0"/>
          </a:p>
        </p:txBody>
      </p:sp>
      <p:grpSp>
        <p:nvGrpSpPr>
          <p:cNvPr id="9" name="Group 8">
            <a:extLst>
              <a:ext uri="{FF2B5EF4-FFF2-40B4-BE49-F238E27FC236}">
                <a16:creationId xmlns:a16="http://schemas.microsoft.com/office/drawing/2014/main" id="{73C829E9-7EFD-411A-8D20-2A36CB8E3406}"/>
              </a:ext>
            </a:extLst>
          </p:cNvPr>
          <p:cNvGrpSpPr/>
          <p:nvPr/>
        </p:nvGrpSpPr>
        <p:grpSpPr>
          <a:xfrm>
            <a:off x="0" y="0"/>
            <a:ext cx="2357437" cy="1414462"/>
            <a:chOff x="5186362" y="1746406"/>
            <a:chExt cx="2357437" cy="1414462"/>
          </a:xfrm>
          <a:scene3d>
            <a:camera prst="orthographicFront">
              <a:rot lat="0" lon="0" rev="0"/>
            </a:camera>
            <a:lightRig rig="balanced" dir="t">
              <a:rot lat="0" lon="0" rev="8700000"/>
            </a:lightRig>
          </a:scene3d>
        </p:grpSpPr>
        <p:sp>
          <p:nvSpPr>
            <p:cNvPr id="10" name="Rectangle 9">
              <a:extLst>
                <a:ext uri="{FF2B5EF4-FFF2-40B4-BE49-F238E27FC236}">
                  <a16:creationId xmlns:a16="http://schemas.microsoft.com/office/drawing/2014/main" id="{98282F47-5C68-4298-9DA9-F34E7AC971DE}"/>
                </a:ext>
              </a:extLst>
            </p:cNvPr>
            <p:cNvSpPr/>
            <p:nvPr/>
          </p:nvSpPr>
          <p:spPr>
            <a:xfrm>
              <a:off x="5186362" y="1746406"/>
              <a:ext cx="2357437" cy="1414462"/>
            </a:xfrm>
            <a:prstGeom prst="rect">
              <a:avLst/>
            </a:prstGeom>
            <a:solidFill>
              <a:srgbClr val="FF990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1" name="TextBox 10">
              <a:extLst>
                <a:ext uri="{FF2B5EF4-FFF2-40B4-BE49-F238E27FC236}">
                  <a16:creationId xmlns:a16="http://schemas.microsoft.com/office/drawing/2014/main" id="{BEC8B24E-B10B-4F8C-BC6E-A912DE386D87}"/>
                </a:ext>
              </a:extLst>
            </p:cNvPr>
            <p:cNvSpPr txBox="1"/>
            <p:nvPr/>
          </p:nvSpPr>
          <p:spPr>
            <a:xfrm>
              <a:off x="5186362" y="1746406"/>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How can I participate?</a:t>
              </a:r>
            </a:p>
          </p:txBody>
        </p:sp>
      </p:grpSp>
    </p:spTree>
    <p:extLst>
      <p:ext uri="{BB962C8B-B14F-4D97-AF65-F5344CB8AC3E}">
        <p14:creationId xmlns:p14="http://schemas.microsoft.com/office/powerpoint/2010/main" val="250854686"/>
      </p:ext>
    </p:extLst>
  </p:cSld>
  <p:clrMapOvr>
    <a:masterClrMapping/>
  </p:clrMapOvr>
  <mc:AlternateContent xmlns:mc="http://schemas.openxmlformats.org/markup-compatibility/2006" xmlns:p14="http://schemas.microsoft.com/office/powerpoint/2010/main">
    <mc:Choice Requires="p14">
      <p:transition p14:dur="10" advClick="0" advTm="52000"/>
    </mc:Choice>
    <mc:Fallback xmlns="">
      <p:transition advClick="0" advTm="5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22289" y="1623848"/>
            <a:ext cx="8229600" cy="4335518"/>
          </a:xfrm>
        </p:spPr>
        <p:txBody>
          <a:bodyPr/>
          <a:lstStyle/>
          <a:p>
            <a:r>
              <a:rPr lang="en-US" sz="2400" dirty="0"/>
              <a:t>Comments will be accepted only </a:t>
            </a:r>
            <a:r>
              <a:rPr lang="en-US" sz="2400" b="1" dirty="0"/>
              <a:t>in writing</a:t>
            </a:r>
            <a:r>
              <a:rPr lang="en-US" sz="2400" dirty="0"/>
              <a:t>, some of the methods for submitting a comment include:</a:t>
            </a:r>
          </a:p>
          <a:p>
            <a:pPr marL="342900" lvl="0" indent="-342900">
              <a:buFont typeface="Arial" panose="020B0604020202020204" pitchFamily="34" charset="0"/>
              <a:buChar char="•"/>
            </a:pPr>
            <a:r>
              <a:rPr lang="en-US" dirty="0"/>
              <a:t>You may </a:t>
            </a:r>
            <a:r>
              <a:rPr lang="en-US" b="1" dirty="0"/>
              <a:t>download the comment form </a:t>
            </a:r>
            <a:r>
              <a:rPr lang="en-US" dirty="0"/>
              <a:t>provided on the website, fill it out electronically, and email it to the Corps using the submit button on the comment form </a:t>
            </a:r>
          </a:p>
          <a:p>
            <a:pPr marL="342900" indent="-342900">
              <a:buFont typeface="Arial" panose="020B0604020202020204" pitchFamily="34" charset="0"/>
              <a:buChar char="•"/>
            </a:pPr>
            <a:r>
              <a:rPr lang="en-US" dirty="0"/>
              <a:t>Or you may </a:t>
            </a:r>
            <a:r>
              <a:rPr lang="en-US" b="1" dirty="0"/>
              <a:t>print the comment form </a:t>
            </a:r>
            <a:r>
              <a:rPr lang="en-US" dirty="0"/>
              <a:t>provided on the website, fill it out by hand, and mail it to the Corps at the address on the comment form</a:t>
            </a:r>
          </a:p>
          <a:p>
            <a:pPr marL="342900" indent="-342900">
              <a:buFont typeface="Arial" panose="020B0604020202020204" pitchFamily="34" charset="0"/>
              <a:buChar char="•"/>
            </a:pPr>
            <a:r>
              <a:rPr lang="en-US" dirty="0"/>
              <a:t>Or you may </a:t>
            </a:r>
            <a:r>
              <a:rPr lang="en-US" b="1" dirty="0"/>
              <a:t>write a comment or send an email</a:t>
            </a:r>
            <a:r>
              <a:rPr lang="en-US" dirty="0"/>
              <a:t> without using the comment form, and mail or email it to the Corps at the address provided on the website</a:t>
            </a:r>
          </a:p>
          <a:p>
            <a:pPr marL="342900" lvl="0" indent="-342900">
              <a:buFont typeface="Arial" panose="020B0604020202020204" pitchFamily="34" charset="0"/>
              <a:buChar char="•"/>
            </a:pPr>
            <a:r>
              <a:rPr lang="en-US" dirty="0"/>
              <a:t>Comments are due by close of business on </a:t>
            </a:r>
            <a:r>
              <a:rPr lang="en-US" b="1" dirty="0"/>
              <a:t>March 17, 2023</a:t>
            </a:r>
            <a:endParaRPr lang="en-US" dirty="0"/>
          </a:p>
          <a:p>
            <a:endParaRPr lang="en-US" sz="2400" dirty="0"/>
          </a:p>
        </p:txBody>
      </p:sp>
      <p:grpSp>
        <p:nvGrpSpPr>
          <p:cNvPr id="8" name="Group 7">
            <a:extLst>
              <a:ext uri="{FF2B5EF4-FFF2-40B4-BE49-F238E27FC236}">
                <a16:creationId xmlns:a16="http://schemas.microsoft.com/office/drawing/2014/main" id="{FC8780B5-6557-4192-A034-E7FA7202B272}"/>
              </a:ext>
            </a:extLst>
          </p:cNvPr>
          <p:cNvGrpSpPr/>
          <p:nvPr/>
        </p:nvGrpSpPr>
        <p:grpSpPr>
          <a:xfrm>
            <a:off x="0" y="0"/>
            <a:ext cx="2357437" cy="1414462"/>
            <a:chOff x="5186362" y="1746406"/>
            <a:chExt cx="2357437" cy="1414462"/>
          </a:xfrm>
          <a:scene3d>
            <a:camera prst="orthographicFront">
              <a:rot lat="0" lon="0" rev="0"/>
            </a:camera>
            <a:lightRig rig="balanced" dir="t">
              <a:rot lat="0" lon="0" rev="8700000"/>
            </a:lightRig>
          </a:scene3d>
        </p:grpSpPr>
        <p:sp>
          <p:nvSpPr>
            <p:cNvPr id="9" name="Rectangle 8">
              <a:extLst>
                <a:ext uri="{FF2B5EF4-FFF2-40B4-BE49-F238E27FC236}">
                  <a16:creationId xmlns:a16="http://schemas.microsoft.com/office/drawing/2014/main" id="{1C40D05B-54EA-4C01-8B14-520BE89C77C8}"/>
                </a:ext>
              </a:extLst>
            </p:cNvPr>
            <p:cNvSpPr/>
            <p:nvPr/>
          </p:nvSpPr>
          <p:spPr>
            <a:xfrm>
              <a:off x="5186362" y="1746406"/>
              <a:ext cx="2357437" cy="1414462"/>
            </a:xfrm>
            <a:prstGeom prst="rect">
              <a:avLst/>
            </a:prstGeom>
            <a:solidFill>
              <a:srgbClr val="FF990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0" name="TextBox 9">
              <a:extLst>
                <a:ext uri="{FF2B5EF4-FFF2-40B4-BE49-F238E27FC236}">
                  <a16:creationId xmlns:a16="http://schemas.microsoft.com/office/drawing/2014/main" id="{04F7D325-B26D-4043-B663-41B0172C67B5}"/>
                </a:ext>
              </a:extLst>
            </p:cNvPr>
            <p:cNvSpPr txBox="1"/>
            <p:nvPr/>
          </p:nvSpPr>
          <p:spPr>
            <a:xfrm>
              <a:off x="5186362" y="1746406"/>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How can I participate?</a:t>
              </a:r>
            </a:p>
          </p:txBody>
        </p:sp>
      </p:grpSp>
    </p:spTree>
    <p:extLst>
      <p:ext uri="{BB962C8B-B14F-4D97-AF65-F5344CB8AC3E}">
        <p14:creationId xmlns:p14="http://schemas.microsoft.com/office/powerpoint/2010/main" val="3225231209"/>
      </p:ext>
    </p:extLst>
  </p:cSld>
  <p:clrMapOvr>
    <a:masterClrMapping/>
  </p:clrMapOvr>
  <mc:AlternateContent xmlns:mc="http://schemas.openxmlformats.org/markup-compatibility/2006" xmlns:p14="http://schemas.microsoft.com/office/powerpoint/2010/main">
    <mc:Choice Requires="p14">
      <p:transition p14:dur="10" advClick="0" advTm="50000"/>
    </mc:Choice>
    <mc:Fallback xmlns="">
      <p:transition advClick="0" advTm="5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2357437" cy="1414462"/>
            <a:chOff x="3889771" y="3355975"/>
            <a:chExt cx="2357437" cy="1414462"/>
          </a:xfrm>
          <a:scene3d>
            <a:camera prst="orthographicFront">
              <a:rot lat="0" lon="0" rev="0"/>
            </a:camera>
            <a:lightRig rig="balanced" dir="t">
              <a:rot lat="0" lon="0" rev="8700000"/>
            </a:lightRig>
          </a:scene3d>
        </p:grpSpPr>
        <p:sp>
          <p:nvSpPr>
            <p:cNvPr id="5" name="Rectangle 4"/>
            <p:cNvSpPr/>
            <p:nvPr/>
          </p:nvSpPr>
          <p:spPr>
            <a:xfrm>
              <a:off x="3889771" y="3355975"/>
              <a:ext cx="2357437" cy="1414462"/>
            </a:xfrm>
            <a:prstGeom prst="rect">
              <a:avLst/>
            </a:prstGeom>
            <a:solidFill>
              <a:schemeClr val="bg1">
                <a:lumMod val="5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6" name="Rectangle 5"/>
            <p:cNvSpPr/>
            <p:nvPr/>
          </p:nvSpPr>
          <p:spPr>
            <a:xfrm>
              <a:off x="3889771" y="3355975"/>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bg2"/>
                  </a:solidFill>
                  <a:latin typeface="Arial" panose="020B0604020202020204" pitchFamily="34" charset="0"/>
                  <a:cs typeface="Arial" panose="020B0604020202020204" pitchFamily="34" charset="0"/>
                </a:rPr>
                <a:t>Who can I talk to about the plan?</a:t>
              </a:r>
            </a:p>
          </p:txBody>
        </p:sp>
      </p:grpSp>
      <p:sp>
        <p:nvSpPr>
          <p:cNvPr id="7" name="Content Placeholder 2"/>
          <p:cNvSpPr>
            <a:spLocks noGrp="1"/>
          </p:cNvSpPr>
          <p:nvPr>
            <p:ph idx="1"/>
          </p:nvPr>
        </p:nvSpPr>
        <p:spPr>
          <a:xfrm>
            <a:off x="457199" y="1579500"/>
            <a:ext cx="4987593" cy="4440300"/>
          </a:xfrm>
        </p:spPr>
        <p:txBody>
          <a:bodyPr/>
          <a:lstStyle/>
          <a:p>
            <a:pPr>
              <a:buNone/>
            </a:pPr>
            <a:r>
              <a:rPr lang="en-US" sz="2400" dirty="0"/>
              <a:t>Talk to anyone from the USACE </a:t>
            </a:r>
            <a:br>
              <a:rPr lang="en-US" sz="2400" dirty="0"/>
            </a:br>
            <a:r>
              <a:rPr lang="en-US" sz="2400" dirty="0"/>
              <a:t>at the meeting to answer your questions. </a:t>
            </a:r>
          </a:p>
          <a:p>
            <a:pPr marL="0" indent="0">
              <a:spcAft>
                <a:spcPts val="600"/>
              </a:spcAft>
            </a:pPr>
            <a:endParaRPr lang="en-US" sz="2400" dirty="0"/>
          </a:p>
          <a:p>
            <a:pPr marL="342900" indent="-342900">
              <a:spcAft>
                <a:spcPts val="600"/>
              </a:spcAft>
              <a:buFont typeface="Arial" panose="020B0604020202020204" pitchFamily="34" charset="0"/>
              <a:buChar char="•"/>
            </a:pPr>
            <a:r>
              <a:rPr lang="en-US" sz="2400" dirty="0"/>
              <a:t>Call the Lake Office at: </a:t>
            </a:r>
            <a:br>
              <a:rPr lang="en-US" sz="2400" dirty="0"/>
            </a:br>
            <a:r>
              <a:rPr lang="en-US" sz="2400" dirty="0"/>
              <a:t>(972) 875-5711</a:t>
            </a:r>
          </a:p>
          <a:p>
            <a:pPr marL="342900" indent="-342900">
              <a:spcAft>
                <a:spcPts val="600"/>
              </a:spcAft>
              <a:buFont typeface="Arial" panose="020B0604020202020204" pitchFamily="34" charset="0"/>
              <a:buChar char="•"/>
            </a:pPr>
            <a:r>
              <a:rPr lang="en-US" sz="2400" spc="-60" dirty="0">
                <a:latin typeface="Arial"/>
                <a:cs typeface="Arial"/>
              </a:rPr>
              <a:t>Visit the Lake Office at: </a:t>
            </a:r>
            <a:br>
              <a:rPr lang="en-US" sz="2400" spc="-60" dirty="0">
                <a:latin typeface="Arial"/>
                <a:cs typeface="Arial"/>
              </a:rPr>
            </a:br>
            <a:r>
              <a:rPr lang="en-US" sz="2400" spc="-60" dirty="0">
                <a:latin typeface="Arial"/>
                <a:cs typeface="Arial"/>
              </a:rPr>
              <a:t>4000 Observation Drive Ennis, Texas 75119</a:t>
            </a:r>
          </a:p>
          <a:p>
            <a:pPr marL="342900" indent="-342900">
              <a:spcAft>
                <a:spcPts val="600"/>
              </a:spcAft>
              <a:buFont typeface="Arial" panose="020B0604020202020204" pitchFamily="34" charset="0"/>
              <a:buChar char="•"/>
            </a:pPr>
            <a:r>
              <a:rPr lang="en-US" sz="2400" dirty="0"/>
              <a:t>Email us your questions at: </a:t>
            </a:r>
            <a:br>
              <a:rPr lang="en-US" sz="2400" dirty="0"/>
            </a:br>
            <a:r>
              <a:rPr lang="en-US" sz="2400" u="sng" dirty="0">
                <a:solidFill>
                  <a:srgbClr val="0563C1"/>
                </a:solidFill>
                <a:effectLst/>
                <a:latin typeface="Calibri" panose="020F0502020204030204" pitchFamily="34" charset="0"/>
                <a:ea typeface="Calibri" panose="020F0502020204030204" pitchFamily="34" charset="0"/>
                <a:hlinkClick r:id="rId3"/>
              </a:rPr>
              <a:t>ceswf-od-br@usace.army.mil</a:t>
            </a:r>
            <a:r>
              <a:rPr lang="en-US" sz="2400" dirty="0">
                <a:effectLst/>
                <a:latin typeface="Calibri" panose="020F0502020204030204" pitchFamily="34" charset="0"/>
                <a:ea typeface="Calibri" panose="020F0502020204030204" pitchFamily="34" charset="0"/>
              </a:rPr>
              <a:t> </a:t>
            </a:r>
            <a:endParaRPr lang="en-US" sz="2400" dirty="0"/>
          </a:p>
        </p:txBody>
      </p:sp>
      <p:pic>
        <p:nvPicPr>
          <p:cNvPr id="12" name="Picture 11" descr="A picture containing qr code&#10;&#10;Description automatically generated">
            <a:extLst>
              <a:ext uri="{FF2B5EF4-FFF2-40B4-BE49-F238E27FC236}">
                <a16:creationId xmlns:a16="http://schemas.microsoft.com/office/drawing/2014/main" id="{3DA055C6-0299-486A-B453-4C8666A59DD9}"/>
              </a:ext>
            </a:extLst>
          </p:cNvPr>
          <p:cNvPicPr>
            <a:picLocks noChangeAspect="1"/>
          </p:cNvPicPr>
          <p:nvPr/>
        </p:nvPicPr>
        <p:blipFill>
          <a:blip r:embed="rId4" cstate="print">
            <a:duotone>
              <a:prstClr val="black"/>
              <a:srgbClr val="D9C3A5">
                <a:tint val="50000"/>
                <a:satMod val="180000"/>
              </a:srgbClr>
            </a:duotone>
            <a:alphaModFix amt="50000"/>
            <a:extLst>
              <a:ext uri="{BEBA8EAE-BF5A-486C-A8C5-ECC9F3942E4B}">
                <a14:imgProps xmlns:a14="http://schemas.microsoft.com/office/drawing/2010/main">
                  <a14:imgLayer r:embed="rId5">
                    <a14:imgEffect>
                      <a14:artisticPencilGrayscale pencilSize="1"/>
                    </a14:imgEffect>
                    <a14:imgEffect>
                      <a14:sharpenSoften amount="89000"/>
                    </a14:imgEffect>
                    <a14:imgEffect>
                      <a14:saturation sat="0"/>
                    </a14:imgEffect>
                    <a14:imgEffect>
                      <a14:brightnessContrast bright="-21000" contrast="43000"/>
                    </a14:imgEffect>
                  </a14:imgLayer>
                </a14:imgProps>
              </a:ext>
              <a:ext uri="{28A0092B-C50C-407E-A947-70E740481C1C}">
                <a14:useLocalDpi xmlns:a14="http://schemas.microsoft.com/office/drawing/2010/main" val="0"/>
              </a:ext>
            </a:extLst>
          </a:blip>
          <a:stretch>
            <a:fillRect/>
          </a:stretch>
        </p:blipFill>
        <p:spPr>
          <a:xfrm>
            <a:off x="5675526" y="925600"/>
            <a:ext cx="630740" cy="483815"/>
          </a:xfrm>
          <a:prstGeom prst="rect">
            <a:avLst/>
          </a:prstGeom>
        </p:spPr>
      </p:pic>
    </p:spTree>
    <p:extLst>
      <p:ext uri="{BB962C8B-B14F-4D97-AF65-F5344CB8AC3E}">
        <p14:creationId xmlns:p14="http://schemas.microsoft.com/office/powerpoint/2010/main" val="832524574"/>
      </p:ext>
    </p:extLst>
  </p:cSld>
  <p:clrMapOvr>
    <a:masterClrMapping/>
  </p:clrMapOvr>
  <mc:AlternateContent xmlns:mc="http://schemas.openxmlformats.org/markup-compatibility/2006" xmlns:p14="http://schemas.microsoft.com/office/powerpoint/2010/main">
    <mc:Choice Requires="p14">
      <p:transition p14:dur="10" advClick="0" advTm="32000"/>
    </mc:Choice>
    <mc:Fallback xmlns="">
      <p:transition advClick="0" advTm="3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V="1">
            <a:off x="5971309" y="5680363"/>
            <a:ext cx="2826327" cy="942109"/>
          </a:xfrm>
          <a:prstGeom prst="rect">
            <a:avLst/>
          </a:prstGeom>
          <a:solidFill>
            <a:schemeClr val="bg2"/>
          </a:solidFill>
        </p:spPr>
        <p:txBody>
          <a:bodyPr wrap="square" rtlCol="0">
            <a:spAutoFit/>
          </a:bodyPr>
          <a:lstStyle/>
          <a:p>
            <a:endParaRPr lang="en-US" dirty="0"/>
          </a:p>
        </p:txBody>
      </p:sp>
      <p:sp>
        <p:nvSpPr>
          <p:cNvPr id="7" name="Content Placeholder 2"/>
          <p:cNvSpPr>
            <a:spLocks noGrp="1"/>
          </p:cNvSpPr>
          <p:nvPr>
            <p:ph idx="1"/>
          </p:nvPr>
        </p:nvSpPr>
        <p:spPr>
          <a:xfrm>
            <a:off x="320040" y="1143000"/>
            <a:ext cx="8580120" cy="4876800"/>
          </a:xfrm>
        </p:spPr>
        <p:txBody>
          <a:bodyPr/>
          <a:lstStyle/>
          <a:p>
            <a:pPr>
              <a:buFont typeface="Arial" panose="020B0604020202020204" pitchFamily="34" charset="0"/>
              <a:buChar char="•"/>
            </a:pPr>
            <a:endParaRPr lang="en-US" sz="2400" dirty="0"/>
          </a:p>
          <a:p>
            <a:pPr>
              <a:buFont typeface="Arial" panose="020B0604020202020204" pitchFamily="34" charset="0"/>
              <a:buChar char="•"/>
            </a:pPr>
            <a:r>
              <a:rPr lang="en-US" sz="2400" dirty="0"/>
              <a:t>The master plan will take </a:t>
            </a:r>
            <a:r>
              <a:rPr lang="en-US" sz="2400" b="1" dirty="0">
                <a:solidFill>
                  <a:srgbClr val="006699"/>
                </a:solidFill>
              </a:rPr>
              <a:t>18-24 months</a:t>
            </a:r>
            <a:r>
              <a:rPr lang="en-US" sz="2400" b="1" dirty="0">
                <a:solidFill>
                  <a:srgbClr val="0099FF"/>
                </a:solidFill>
              </a:rPr>
              <a:t> </a:t>
            </a:r>
            <a:r>
              <a:rPr lang="en-US" sz="2400" dirty="0"/>
              <a:t>to complete</a:t>
            </a:r>
          </a:p>
          <a:p>
            <a:pPr>
              <a:buFont typeface="Arial" panose="020B0604020202020204" pitchFamily="34" charset="0"/>
              <a:buChar char="•"/>
            </a:pPr>
            <a:endParaRPr lang="en-US" sz="2400" dirty="0"/>
          </a:p>
          <a:p>
            <a:pPr>
              <a:buFont typeface="Arial" panose="020B0604020202020204" pitchFamily="34" charset="0"/>
              <a:buChar char="•"/>
            </a:pPr>
            <a:r>
              <a:rPr lang="en-US" sz="2400" dirty="0"/>
              <a:t>Projected milestones/schedule</a:t>
            </a:r>
          </a:p>
          <a:p>
            <a:pPr>
              <a:buFont typeface="Arial" panose="020B0604020202020204" pitchFamily="34" charset="0"/>
              <a:buChar char="•"/>
            </a:pPr>
            <a:endParaRPr lang="en-US" sz="2400" dirty="0"/>
          </a:p>
          <a:p>
            <a:endParaRPr lang="en-US" sz="2400" dirty="0"/>
          </a:p>
          <a:p>
            <a:pPr marL="342900" lvl="1" indent="-342900">
              <a:buFont typeface="Wingdings" panose="05000000000000000000" pitchFamily="2" charset="2"/>
              <a:buChar char="§"/>
            </a:pPr>
            <a:endParaRPr lang="en-US" sz="2400" dirty="0">
              <a:solidFill>
                <a:srgbClr val="000000"/>
              </a:solidFill>
              <a:ea typeface="+mn-ea"/>
              <a:cs typeface="+mn-cs"/>
            </a:endParaRPr>
          </a:p>
          <a:p>
            <a:pPr lvl="1">
              <a:buFont typeface="Wingdings" panose="05000000000000000000" pitchFamily="2" charset="2"/>
              <a:buChar char="§"/>
            </a:pPr>
            <a:endParaRPr lang="en-US" sz="2000" dirty="0">
              <a:solidFill>
                <a:srgbClr val="000000"/>
              </a:solidFill>
              <a:ea typeface="+mn-ea"/>
              <a:cs typeface="+mn-cs"/>
            </a:endParaRPr>
          </a:p>
          <a:p>
            <a:endParaRPr lang="en-US" sz="2400" dirty="0"/>
          </a:p>
          <a:p>
            <a:endParaRPr lang="en-US" sz="2400" dirty="0"/>
          </a:p>
          <a:p>
            <a:endParaRPr lang="en-US" sz="2400" dirty="0"/>
          </a:p>
          <a:p>
            <a:endParaRPr lang="en-US" sz="2400" dirty="0"/>
          </a:p>
          <a:p>
            <a:endParaRPr lang="en-US" sz="2400" dirty="0"/>
          </a:p>
          <a:p>
            <a:r>
              <a:rPr lang="en-US" sz="1800" dirty="0"/>
              <a:t> </a:t>
            </a:r>
          </a:p>
          <a:p>
            <a:pPr>
              <a:buNone/>
            </a:pPr>
            <a:endParaRPr lang="en-US" dirty="0"/>
          </a:p>
          <a:p>
            <a:endParaRPr lang="en-US" dirty="0"/>
          </a:p>
        </p:txBody>
      </p:sp>
      <p:grpSp>
        <p:nvGrpSpPr>
          <p:cNvPr id="10" name="Group 9">
            <a:extLst>
              <a:ext uri="{FF2B5EF4-FFF2-40B4-BE49-F238E27FC236}">
                <a16:creationId xmlns:a16="http://schemas.microsoft.com/office/drawing/2014/main" id="{D0E2D549-CBAB-4501-97ED-49C8947D6EA1}"/>
              </a:ext>
            </a:extLst>
          </p:cNvPr>
          <p:cNvGrpSpPr/>
          <p:nvPr/>
        </p:nvGrpSpPr>
        <p:grpSpPr>
          <a:xfrm>
            <a:off x="0" y="-16669"/>
            <a:ext cx="2357437" cy="1414462"/>
            <a:chOff x="3893826" y="3355975"/>
            <a:chExt cx="2357437" cy="1414462"/>
          </a:xfrm>
          <a:scene3d>
            <a:camera prst="orthographicFront">
              <a:rot lat="0" lon="0" rev="0"/>
            </a:camera>
            <a:lightRig rig="balanced" dir="t">
              <a:rot lat="0" lon="0" rev="8700000"/>
            </a:lightRig>
          </a:scene3d>
        </p:grpSpPr>
        <p:sp>
          <p:nvSpPr>
            <p:cNvPr id="11" name="Rectangle 10">
              <a:extLst>
                <a:ext uri="{FF2B5EF4-FFF2-40B4-BE49-F238E27FC236}">
                  <a16:creationId xmlns:a16="http://schemas.microsoft.com/office/drawing/2014/main" id="{5144EC1E-2560-4421-859B-34A07F5870DB}"/>
                </a:ext>
              </a:extLst>
            </p:cNvPr>
            <p:cNvSpPr/>
            <p:nvPr/>
          </p:nvSpPr>
          <p:spPr>
            <a:xfrm>
              <a:off x="3893826" y="3355975"/>
              <a:ext cx="2357437" cy="1414462"/>
            </a:xfrm>
            <a:prstGeom prst="rect">
              <a:avLst/>
            </a:prstGeom>
            <a:solidFill>
              <a:srgbClr val="006699"/>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2" name="TextBox 11">
              <a:extLst>
                <a:ext uri="{FF2B5EF4-FFF2-40B4-BE49-F238E27FC236}">
                  <a16:creationId xmlns:a16="http://schemas.microsoft.com/office/drawing/2014/main" id="{3EC9A100-2C16-49AC-8D90-6B4BB6576203}"/>
                </a:ext>
              </a:extLst>
            </p:cNvPr>
            <p:cNvSpPr txBox="1"/>
            <p:nvPr/>
          </p:nvSpPr>
          <p:spPr>
            <a:xfrm>
              <a:off x="3893826" y="3355975"/>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When will the master plan be done?</a:t>
              </a:r>
            </a:p>
          </p:txBody>
        </p:sp>
      </p:grpSp>
      <p:graphicFrame>
        <p:nvGraphicFramePr>
          <p:cNvPr id="13" name="object 4">
            <a:extLst>
              <a:ext uri="{FF2B5EF4-FFF2-40B4-BE49-F238E27FC236}">
                <a16:creationId xmlns:a16="http://schemas.microsoft.com/office/drawing/2014/main" id="{8A41588A-AF6E-474F-A8DC-B3ADD4AE9B6D}"/>
              </a:ext>
            </a:extLst>
          </p:cNvPr>
          <p:cNvGraphicFramePr>
            <a:graphicFrameLocks noGrp="1"/>
          </p:cNvGraphicFramePr>
          <p:nvPr>
            <p:extLst>
              <p:ext uri="{D42A27DB-BD31-4B8C-83A1-F6EECF244321}">
                <p14:modId xmlns:p14="http://schemas.microsoft.com/office/powerpoint/2010/main" val="4210254853"/>
              </p:ext>
            </p:extLst>
          </p:nvPr>
        </p:nvGraphicFramePr>
        <p:xfrm>
          <a:off x="738505" y="3262922"/>
          <a:ext cx="7666990" cy="3048000"/>
        </p:xfrm>
        <a:graphic>
          <a:graphicData uri="http://schemas.openxmlformats.org/drawingml/2006/table">
            <a:tbl>
              <a:tblPr firstRow="1" bandRow="1">
                <a:tableStyleId>{00A15C55-8517-42AA-B614-E9B94910E393}</a:tableStyleId>
              </a:tblPr>
              <a:tblGrid>
                <a:gridCol w="4728845">
                  <a:extLst>
                    <a:ext uri="{9D8B030D-6E8A-4147-A177-3AD203B41FA5}">
                      <a16:colId xmlns:a16="http://schemas.microsoft.com/office/drawing/2014/main" val="20000"/>
                    </a:ext>
                  </a:extLst>
                </a:gridCol>
                <a:gridCol w="2938145">
                  <a:extLst>
                    <a:ext uri="{9D8B030D-6E8A-4147-A177-3AD203B41FA5}">
                      <a16:colId xmlns:a16="http://schemas.microsoft.com/office/drawing/2014/main" val="20001"/>
                    </a:ext>
                  </a:extLst>
                </a:gridCol>
              </a:tblGrid>
              <a:tr h="0">
                <a:tc>
                  <a:txBody>
                    <a:bodyPr/>
                    <a:lstStyle/>
                    <a:p>
                      <a:pPr marL="120014" algn="l">
                        <a:lnSpc>
                          <a:spcPct val="100000"/>
                        </a:lnSpc>
                        <a:spcBef>
                          <a:spcPts val="660"/>
                        </a:spcBef>
                      </a:pPr>
                      <a:r>
                        <a:rPr sz="2000" b="1" spc="-5" dirty="0">
                          <a:solidFill>
                            <a:srgbClr val="FFFFFF"/>
                          </a:solidFill>
                        </a:rPr>
                        <a:t>Milestones</a:t>
                      </a:r>
                      <a:r>
                        <a:rPr lang="en-US" sz="2000" b="1" spc="-5" dirty="0">
                          <a:solidFill>
                            <a:srgbClr val="FFFFFF"/>
                          </a:solidFill>
                        </a:rPr>
                        <a:t> </a:t>
                      </a:r>
                      <a:endParaRPr sz="20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635" algn="l">
                        <a:lnSpc>
                          <a:spcPct val="100000"/>
                        </a:lnSpc>
                        <a:spcBef>
                          <a:spcPts val="660"/>
                        </a:spcBef>
                      </a:pPr>
                      <a:r>
                        <a:rPr sz="2000" b="1" spc="-5" dirty="0">
                          <a:solidFill>
                            <a:srgbClr val="FFFFFF"/>
                          </a:solidFill>
                        </a:rPr>
                        <a:t>Schedule</a:t>
                      </a:r>
                      <a:endParaRPr sz="20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r h="400685">
                <a:tc>
                  <a:txBody>
                    <a:bodyPr/>
                    <a:lstStyle/>
                    <a:p>
                      <a:pPr marL="120014" algn="l">
                        <a:lnSpc>
                          <a:spcPct val="100000"/>
                        </a:lnSpc>
                        <a:spcBef>
                          <a:spcPts val="425"/>
                        </a:spcBef>
                      </a:pPr>
                      <a:r>
                        <a:rPr sz="1800" dirty="0"/>
                        <a:t>Public</a:t>
                      </a:r>
                      <a:r>
                        <a:rPr sz="1800" spc="-15" dirty="0"/>
                        <a:t> </a:t>
                      </a:r>
                      <a:r>
                        <a:rPr sz="1800" spc="-5" dirty="0"/>
                        <a:t>Notification</a:t>
                      </a:r>
                      <a:r>
                        <a:rPr sz="1800" spc="-10" dirty="0"/>
                        <a:t> </a:t>
                      </a:r>
                      <a:r>
                        <a:rPr sz="1800" dirty="0"/>
                        <a:t>for </a:t>
                      </a:r>
                      <a:r>
                        <a:rPr sz="1800" spc="-5" dirty="0"/>
                        <a:t>Scoping</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lnSpc>
                          <a:spcPct val="100000"/>
                        </a:lnSpc>
                        <a:spcBef>
                          <a:spcPts val="425"/>
                        </a:spcBef>
                      </a:pPr>
                      <a:r>
                        <a:rPr lang="en-US" sz="1800" b="1" spc="-5" dirty="0"/>
                        <a:t>16</a:t>
                      </a:r>
                      <a:r>
                        <a:rPr sz="1800" b="1" spc="-25" dirty="0"/>
                        <a:t> </a:t>
                      </a:r>
                      <a:r>
                        <a:rPr lang="en-US" sz="1800" b="1" spc="-5" dirty="0"/>
                        <a:t>February </a:t>
                      </a:r>
                      <a:r>
                        <a:rPr sz="1800" b="1" spc="-5" dirty="0"/>
                        <a:t>202</a:t>
                      </a:r>
                      <a:r>
                        <a:rPr lang="en-US" sz="1800" b="1" spc="-5" dirty="0"/>
                        <a:t>3</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407034">
                <a:tc>
                  <a:txBody>
                    <a:bodyPr/>
                    <a:lstStyle/>
                    <a:p>
                      <a:pPr marL="120014" algn="l">
                        <a:lnSpc>
                          <a:spcPct val="100000"/>
                        </a:lnSpc>
                        <a:spcBef>
                          <a:spcPts val="475"/>
                        </a:spcBef>
                      </a:pPr>
                      <a:r>
                        <a:rPr sz="1800" dirty="0"/>
                        <a:t>Public</a:t>
                      </a:r>
                      <a:r>
                        <a:rPr sz="1800" spc="-10" dirty="0"/>
                        <a:t> </a:t>
                      </a:r>
                      <a:r>
                        <a:rPr sz="1800" spc="-5" dirty="0"/>
                        <a:t>Comment</a:t>
                      </a:r>
                      <a:r>
                        <a:rPr sz="1800" spc="-10" dirty="0"/>
                        <a:t> </a:t>
                      </a:r>
                      <a:r>
                        <a:rPr sz="1800" spc="-5" dirty="0"/>
                        <a:t>Period</a:t>
                      </a:r>
                      <a:r>
                        <a:rPr sz="1800" spc="-10" dirty="0"/>
                        <a:t> </a:t>
                      </a:r>
                      <a:r>
                        <a:rPr sz="1800" spc="-5" dirty="0"/>
                        <a:t>(</a:t>
                      </a:r>
                      <a:r>
                        <a:rPr lang="en-US" sz="1800" spc="-5" dirty="0"/>
                        <a:t>30</a:t>
                      </a:r>
                      <a:r>
                        <a:rPr sz="1800" dirty="0"/>
                        <a:t> </a:t>
                      </a:r>
                      <a:r>
                        <a:rPr sz="1800" spc="-5" dirty="0"/>
                        <a:t>days)</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lnSpc>
                          <a:spcPct val="100000"/>
                        </a:lnSpc>
                        <a:spcBef>
                          <a:spcPts val="475"/>
                        </a:spcBef>
                      </a:pPr>
                      <a:r>
                        <a:rPr lang="en-US" sz="1800" b="1" spc="-5" dirty="0"/>
                        <a:t>16 February </a:t>
                      </a:r>
                      <a:r>
                        <a:rPr sz="1800" b="1" dirty="0"/>
                        <a:t>–</a:t>
                      </a:r>
                      <a:r>
                        <a:rPr sz="1800" b="1" spc="-15" dirty="0"/>
                        <a:t> </a:t>
                      </a:r>
                      <a:r>
                        <a:rPr lang="en-US" sz="1800" b="1" spc="-5" dirty="0"/>
                        <a:t>17 March</a:t>
                      </a:r>
                      <a:r>
                        <a:rPr sz="1800" b="1" spc="-10" dirty="0"/>
                        <a:t> </a:t>
                      </a:r>
                      <a:r>
                        <a:rPr sz="1800" b="1" spc="-5" dirty="0"/>
                        <a:t>202</a:t>
                      </a:r>
                      <a:r>
                        <a:rPr lang="en-US" sz="1800" b="1" spc="-5" dirty="0"/>
                        <a:t>3</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407034">
                <a:tc>
                  <a:txBody>
                    <a:bodyPr/>
                    <a:lstStyle/>
                    <a:p>
                      <a:pPr marL="120014" algn="l">
                        <a:lnSpc>
                          <a:spcPct val="100000"/>
                        </a:lnSpc>
                        <a:spcBef>
                          <a:spcPts val="475"/>
                        </a:spcBef>
                      </a:pPr>
                      <a:r>
                        <a:rPr sz="1800" dirty="0"/>
                        <a:t>Draft</a:t>
                      </a:r>
                      <a:r>
                        <a:rPr sz="1800" spc="-5" dirty="0"/>
                        <a:t> </a:t>
                      </a:r>
                      <a:r>
                        <a:rPr sz="1800" dirty="0"/>
                        <a:t>Master Plan/EA</a:t>
                      </a:r>
                      <a:r>
                        <a:rPr sz="1800" spc="-114" dirty="0"/>
                        <a:t> </a:t>
                      </a:r>
                      <a:r>
                        <a:rPr sz="1800" spc="-5" dirty="0"/>
                        <a:t>Public</a:t>
                      </a:r>
                      <a:r>
                        <a:rPr sz="1800" dirty="0"/>
                        <a:t> </a:t>
                      </a:r>
                      <a:r>
                        <a:rPr sz="1800" spc="-5" dirty="0"/>
                        <a:t>Notification</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270" algn="l">
                        <a:lnSpc>
                          <a:spcPct val="100000"/>
                        </a:lnSpc>
                        <a:spcBef>
                          <a:spcPts val="475"/>
                        </a:spcBef>
                      </a:pPr>
                      <a:r>
                        <a:rPr lang="en-US" sz="1800" b="1" spc="-5" dirty="0"/>
                        <a:t> April </a:t>
                      </a:r>
                      <a:r>
                        <a:rPr sz="1800" b="1" spc="-5" dirty="0"/>
                        <a:t>202</a:t>
                      </a:r>
                      <a:r>
                        <a:rPr lang="en-US" sz="1800" b="1" spc="-5" dirty="0"/>
                        <a:t>4*</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407034">
                <a:tc>
                  <a:txBody>
                    <a:bodyPr/>
                    <a:lstStyle/>
                    <a:p>
                      <a:pPr marL="120014" algn="l">
                        <a:lnSpc>
                          <a:spcPct val="100000"/>
                        </a:lnSpc>
                        <a:spcBef>
                          <a:spcPts val="475"/>
                        </a:spcBef>
                      </a:pPr>
                      <a:r>
                        <a:rPr sz="1800" dirty="0"/>
                        <a:t>Public</a:t>
                      </a:r>
                      <a:r>
                        <a:rPr sz="1800" spc="-10" dirty="0"/>
                        <a:t> </a:t>
                      </a:r>
                      <a:r>
                        <a:rPr sz="1800" spc="-5" dirty="0"/>
                        <a:t>Comment</a:t>
                      </a:r>
                      <a:r>
                        <a:rPr sz="1800" spc="-10" dirty="0"/>
                        <a:t> </a:t>
                      </a:r>
                      <a:r>
                        <a:rPr sz="1800" spc="-5" dirty="0"/>
                        <a:t>Period</a:t>
                      </a:r>
                      <a:r>
                        <a:rPr sz="1800" spc="-10" dirty="0"/>
                        <a:t> </a:t>
                      </a:r>
                      <a:r>
                        <a:rPr sz="1800" spc="-5" dirty="0"/>
                        <a:t>(30</a:t>
                      </a:r>
                      <a:r>
                        <a:rPr sz="1800" dirty="0"/>
                        <a:t> </a:t>
                      </a:r>
                      <a:r>
                        <a:rPr sz="1800" spc="-5" dirty="0"/>
                        <a:t>days)</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635" algn="l">
                        <a:lnSpc>
                          <a:spcPct val="100000"/>
                        </a:lnSpc>
                        <a:spcBef>
                          <a:spcPts val="475"/>
                        </a:spcBef>
                      </a:pPr>
                      <a:r>
                        <a:rPr lang="en-US" sz="1800" b="1" spc="-5" dirty="0"/>
                        <a:t>May 2024*</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407034">
                <a:tc>
                  <a:txBody>
                    <a:bodyPr/>
                    <a:lstStyle/>
                    <a:p>
                      <a:pPr marL="120014" algn="l">
                        <a:lnSpc>
                          <a:spcPct val="100000"/>
                        </a:lnSpc>
                        <a:spcBef>
                          <a:spcPts val="480"/>
                        </a:spcBef>
                      </a:pPr>
                      <a:r>
                        <a:rPr sz="1800" dirty="0"/>
                        <a:t>Final</a:t>
                      </a:r>
                      <a:r>
                        <a:rPr sz="1800" spc="-10" dirty="0"/>
                        <a:t> </a:t>
                      </a:r>
                      <a:r>
                        <a:rPr sz="1800" dirty="0"/>
                        <a:t>Master Plan/EA</a:t>
                      </a:r>
                      <a:r>
                        <a:rPr sz="1800" spc="-200" dirty="0"/>
                        <a:t> </a:t>
                      </a:r>
                      <a:r>
                        <a:rPr sz="1800" dirty="0"/>
                        <a:t>Approved</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a:lnSpc>
                          <a:spcPct val="100000"/>
                        </a:lnSpc>
                        <a:spcBef>
                          <a:spcPts val="480"/>
                        </a:spcBef>
                      </a:pPr>
                      <a:r>
                        <a:rPr lang="en-US" sz="1800" b="1" dirty="0"/>
                        <a:t>November</a:t>
                      </a:r>
                      <a:r>
                        <a:rPr sz="1800" b="1" spc="-45" dirty="0"/>
                        <a:t> </a:t>
                      </a:r>
                      <a:r>
                        <a:rPr sz="1800" b="1" spc="-5" dirty="0"/>
                        <a:t>202</a:t>
                      </a:r>
                      <a:r>
                        <a:rPr lang="en-US" sz="1800" b="1" spc="-5" dirty="0"/>
                        <a:t>4*</a:t>
                      </a:r>
                      <a:endParaRPr sz="1800" dirty="0">
                        <a:latin typeface="Arial"/>
                        <a:cs typeface="Arial"/>
                      </a:endParaRPr>
                    </a:p>
                  </a:txBody>
                  <a:tcPr marR="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object 11">
            <a:extLst>
              <a:ext uri="{FF2B5EF4-FFF2-40B4-BE49-F238E27FC236}">
                <a16:creationId xmlns:a16="http://schemas.microsoft.com/office/drawing/2014/main" id="{DF0DAA4C-120C-4EF1-AE03-9B2AF9BFB120}"/>
              </a:ext>
            </a:extLst>
          </p:cNvPr>
          <p:cNvSpPr txBox="1"/>
          <p:nvPr/>
        </p:nvSpPr>
        <p:spPr>
          <a:xfrm>
            <a:off x="5028192" y="6115245"/>
            <a:ext cx="3314065" cy="197490"/>
          </a:xfrm>
          <a:prstGeom prst="rect">
            <a:avLst/>
          </a:prstGeom>
        </p:spPr>
        <p:txBody>
          <a:bodyPr vert="horz" wrap="square" lIns="0" tIns="12700" rIns="0" bIns="0" rtlCol="0">
            <a:spAutoFit/>
          </a:bodyPr>
          <a:lstStyle/>
          <a:p>
            <a:pPr marL="12700" algn="r">
              <a:lnSpc>
                <a:spcPct val="100000"/>
              </a:lnSpc>
              <a:spcBef>
                <a:spcPts val="100"/>
              </a:spcBef>
            </a:pPr>
            <a:r>
              <a:rPr lang="en-US" sz="1200" spc="-5" dirty="0">
                <a:latin typeface="Arial"/>
                <a:cs typeface="Arial"/>
              </a:rPr>
              <a:t>* Projected</a:t>
            </a:r>
            <a:endParaRPr sz="1200" dirty="0">
              <a:latin typeface="Arial"/>
              <a:cs typeface="Arial"/>
            </a:endParaRPr>
          </a:p>
        </p:txBody>
      </p:sp>
    </p:spTree>
    <p:extLst>
      <p:ext uri="{BB962C8B-B14F-4D97-AF65-F5344CB8AC3E}">
        <p14:creationId xmlns:p14="http://schemas.microsoft.com/office/powerpoint/2010/main" val="75796205"/>
      </p:ext>
    </p:extLst>
  </p:cSld>
  <p:clrMapOvr>
    <a:masterClrMapping/>
  </p:clrMapOvr>
  <mc:AlternateContent xmlns:mc="http://schemas.openxmlformats.org/markup-compatibility/2006" xmlns:p14="http://schemas.microsoft.com/office/powerpoint/2010/main">
    <mc:Choice Requires="p14">
      <p:transition p14:dur="10" advClick="0" advTm="36000"/>
    </mc:Choice>
    <mc:Fallback xmlns="">
      <p:transition advClick="0" advTm="36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24320" y="224852"/>
            <a:ext cx="6176007" cy="6633148"/>
          </a:xfrm>
        </p:spPr>
        <p:txBody>
          <a:bodyPr/>
          <a:lstStyle/>
          <a:p>
            <a:pPr marL="0" indent="0"/>
            <a:r>
              <a:rPr lang="en-US" sz="2400" dirty="0"/>
              <a:t>Thank you for viewing this presentation and participating in the master plan revision process at Bardwell Lake.</a:t>
            </a:r>
          </a:p>
          <a:p>
            <a:pPr marL="0" indent="0"/>
            <a:endParaRPr lang="en-US" sz="2400" dirty="0"/>
          </a:p>
          <a:p>
            <a:pPr marL="0" indent="0"/>
            <a:r>
              <a:rPr lang="en-US" sz="2800" b="1" dirty="0"/>
              <a:t>Website address:</a:t>
            </a:r>
          </a:p>
          <a:p>
            <a:pPr marL="0" lvl="0" indent="0" algn="ctr"/>
            <a:r>
              <a:rPr lang="en-US" dirty="0">
                <a:solidFill>
                  <a:srgbClr val="000000"/>
                </a:solidFill>
                <a:hlinkClick r:id="rId3"/>
              </a:rPr>
              <a:t>https://www.swf.usace.army.mil/About/Lakes-and-Recreation-Information/Master-Plan-Updates/Bardwell/</a:t>
            </a:r>
            <a:r>
              <a:rPr lang="en-US" dirty="0">
                <a:solidFill>
                  <a:srgbClr val="000000"/>
                </a:solidFill>
              </a:rPr>
              <a:t> </a:t>
            </a:r>
            <a:endParaRPr lang="en-US" sz="1000" dirty="0"/>
          </a:p>
          <a:p>
            <a:r>
              <a:rPr lang="en-US" sz="2400" b="1" u="sng" dirty="0"/>
              <a:t>Email: </a:t>
            </a:r>
          </a:p>
          <a:p>
            <a:r>
              <a:rPr lang="en-US" sz="2400" dirty="0"/>
              <a:t>	</a:t>
            </a:r>
            <a:r>
              <a:rPr lang="en-US" sz="2800" u="sng" dirty="0">
                <a:solidFill>
                  <a:srgbClr val="0563C1"/>
                </a:solidFill>
                <a:effectLst/>
                <a:latin typeface="Calibri" panose="020F0502020204030204" pitchFamily="34" charset="0"/>
                <a:ea typeface="Calibri" panose="020F0502020204030204" pitchFamily="34" charset="0"/>
                <a:hlinkClick r:id="rId4"/>
              </a:rPr>
              <a:t>ceswf-od-br@usace.army.mil</a:t>
            </a:r>
            <a:r>
              <a:rPr lang="en-US" sz="2800" dirty="0">
                <a:effectLst/>
                <a:latin typeface="Calibri" panose="020F0502020204030204" pitchFamily="34" charset="0"/>
                <a:ea typeface="Calibri" panose="020F0502020204030204" pitchFamily="34" charset="0"/>
              </a:rPr>
              <a:t> </a:t>
            </a:r>
            <a:endParaRPr lang="en-US" sz="2800" dirty="0"/>
          </a:p>
          <a:p>
            <a:r>
              <a:rPr lang="en-US" sz="2400" b="1" u="sng" dirty="0"/>
              <a:t>Mail: </a:t>
            </a:r>
          </a:p>
          <a:p>
            <a:pPr marL="309562" lvl="1" indent="0">
              <a:spcBef>
                <a:spcPts val="610"/>
              </a:spcBef>
              <a:buNone/>
            </a:pPr>
            <a:r>
              <a:rPr lang="en-US" sz="2400" spc="-5" dirty="0">
                <a:latin typeface="Arial"/>
                <a:cs typeface="Arial"/>
              </a:rPr>
              <a:t>U.S. Army Corps of Engineers</a:t>
            </a:r>
            <a:br>
              <a:rPr lang="en-US" sz="2400" spc="-5" dirty="0">
                <a:latin typeface="Arial"/>
                <a:cs typeface="Arial"/>
              </a:rPr>
            </a:br>
            <a:r>
              <a:rPr lang="en-US" sz="2400" spc="-60" dirty="0">
                <a:latin typeface="Arial"/>
                <a:cs typeface="Arial"/>
              </a:rPr>
              <a:t>Bardwell Project Office</a:t>
            </a:r>
            <a:r>
              <a:rPr lang="en-US" sz="2400" dirty="0">
                <a:latin typeface="Arial"/>
                <a:cs typeface="Arial"/>
              </a:rPr>
              <a:t>, </a:t>
            </a:r>
            <a:br>
              <a:rPr lang="en-US" sz="2400" dirty="0">
                <a:latin typeface="Arial"/>
                <a:cs typeface="Arial"/>
              </a:rPr>
            </a:br>
            <a:r>
              <a:rPr lang="en-US" sz="2400" spc="-60" dirty="0">
                <a:latin typeface="Arial"/>
                <a:cs typeface="Arial"/>
              </a:rPr>
              <a:t>Attn: Lake Manager</a:t>
            </a:r>
            <a:br>
              <a:rPr lang="en-US" sz="2400" spc="-60" dirty="0">
                <a:latin typeface="Arial"/>
                <a:cs typeface="Arial"/>
              </a:rPr>
            </a:br>
            <a:r>
              <a:rPr lang="en-US" sz="2400" spc="-60" dirty="0">
                <a:latin typeface="Arial"/>
                <a:cs typeface="Arial"/>
              </a:rPr>
              <a:t>4000 Observation Drive</a:t>
            </a:r>
          </a:p>
          <a:p>
            <a:pPr marL="309562" lvl="1" indent="0">
              <a:spcBef>
                <a:spcPts val="610"/>
              </a:spcBef>
              <a:buNone/>
            </a:pPr>
            <a:r>
              <a:rPr lang="en-US" sz="2400" spc="-60" dirty="0">
                <a:latin typeface="Arial"/>
                <a:cs typeface="Arial"/>
              </a:rPr>
              <a:t>Ennis, Texas 75119</a:t>
            </a:r>
          </a:p>
        </p:txBody>
      </p:sp>
    </p:spTree>
    <p:extLst>
      <p:ext uri="{BB962C8B-B14F-4D97-AF65-F5344CB8AC3E}">
        <p14:creationId xmlns:p14="http://schemas.microsoft.com/office/powerpoint/2010/main" val="3414072424"/>
      </p:ext>
    </p:extLst>
  </p:cSld>
  <p:clrMapOvr>
    <a:masterClrMapping/>
  </p:clrMapOvr>
  <mc:AlternateContent xmlns:mc="http://schemas.openxmlformats.org/markup-compatibility/2006" xmlns:p14="http://schemas.microsoft.com/office/powerpoint/2010/main">
    <mc:Choice Requires="p14">
      <p:transition p14:dur="10" advClick="0" advTm="60000"/>
    </mc:Choice>
    <mc:Fallback xmlns="">
      <p:transition advClick="0" advTm="6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341993-4972-4E01-B80E-701E984390FE}"/>
              </a:ext>
            </a:extLst>
          </p:cNvPr>
          <p:cNvSpPr/>
          <p:nvPr/>
        </p:nvSpPr>
        <p:spPr>
          <a:xfrm>
            <a:off x="1681566" y="488196"/>
            <a:ext cx="5773119" cy="817313"/>
          </a:xfrm>
          <a:prstGeom prst="roundRect">
            <a:avLst/>
          </a:prstGeom>
          <a:gradFill flip="none" rotWithShape="1">
            <a:gsLst>
              <a:gs pos="0">
                <a:srgbClr val="505A6E">
                  <a:tint val="66000"/>
                  <a:satMod val="160000"/>
                </a:srgbClr>
              </a:gs>
              <a:gs pos="50000">
                <a:srgbClr val="505A6E">
                  <a:tint val="44500"/>
                  <a:satMod val="160000"/>
                </a:srgbClr>
              </a:gs>
              <a:gs pos="100000">
                <a:srgbClr val="505A6E">
                  <a:tint val="23500"/>
                  <a:satMod val="160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505A6E"/>
                </a:solidFill>
              </a:ln>
            </a:endParaRPr>
          </a:p>
        </p:txBody>
      </p:sp>
      <p:sp>
        <p:nvSpPr>
          <p:cNvPr id="8" name="Title 1"/>
          <p:cNvSpPr txBox="1">
            <a:spLocks/>
          </p:cNvSpPr>
          <p:nvPr/>
        </p:nvSpPr>
        <p:spPr bwMode="auto">
          <a:xfrm>
            <a:off x="457200" y="581186"/>
            <a:ext cx="8229600" cy="56568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3600" b="1" dirty="0">
                <a:solidFill>
                  <a:schemeClr val="tx1">
                    <a:lumMod val="50000"/>
                  </a:schemeClr>
                </a:solidFill>
              </a:rPr>
              <a:t>Purpose of Presentation</a:t>
            </a:r>
            <a:endParaRPr lang="en-US" sz="3600" b="1" kern="0" dirty="0">
              <a:solidFill>
                <a:schemeClr val="tx1">
                  <a:lumMod val="50000"/>
                </a:schemeClr>
              </a:solidFill>
            </a:endParaRPr>
          </a:p>
        </p:txBody>
      </p:sp>
      <p:sp>
        <p:nvSpPr>
          <p:cNvPr id="3" name="Content Placeholder 2"/>
          <p:cNvSpPr>
            <a:spLocks noGrp="1"/>
          </p:cNvSpPr>
          <p:nvPr>
            <p:ph idx="1"/>
          </p:nvPr>
        </p:nvSpPr>
        <p:spPr>
          <a:xfrm>
            <a:off x="228600" y="1282262"/>
            <a:ext cx="8686800" cy="2517228"/>
          </a:xfrm>
        </p:spPr>
        <p:txBody>
          <a:bodyPr/>
          <a:lstStyle/>
          <a:p>
            <a:endParaRPr lang="en-US" sz="2400" dirty="0"/>
          </a:p>
          <a:p>
            <a:pPr>
              <a:buFont typeface="Arial" panose="020B0604020202020204" pitchFamily="34" charset="0"/>
              <a:buChar char="•"/>
            </a:pPr>
            <a:r>
              <a:rPr lang="en-US" sz="2000" dirty="0"/>
              <a:t>Inform the public and stakeholders that a master </a:t>
            </a:r>
            <a:r>
              <a:rPr lang="en-US" dirty="0"/>
              <a:t>p</a:t>
            </a:r>
            <a:r>
              <a:rPr lang="en-US" sz="2000" dirty="0"/>
              <a:t>lan revision has started</a:t>
            </a:r>
          </a:p>
          <a:p>
            <a:pPr>
              <a:buFont typeface="Arial" panose="020B0604020202020204" pitchFamily="34" charset="0"/>
              <a:buChar char="•"/>
            </a:pPr>
            <a:r>
              <a:rPr lang="en-US" sz="2000" b="1" dirty="0"/>
              <a:t>Define</a:t>
            </a:r>
            <a:r>
              <a:rPr lang="en-US" sz="2000" dirty="0"/>
              <a:t> a master </a:t>
            </a:r>
            <a:r>
              <a:rPr lang="en-US" dirty="0"/>
              <a:t>p</a:t>
            </a:r>
            <a:r>
              <a:rPr lang="en-US" sz="2000" dirty="0"/>
              <a:t>lan</a:t>
            </a:r>
          </a:p>
          <a:p>
            <a:pPr>
              <a:buFont typeface="Arial" panose="020B0604020202020204" pitchFamily="34" charset="0"/>
              <a:buChar char="•"/>
            </a:pPr>
            <a:r>
              <a:rPr lang="en-US" sz="2000" b="1" dirty="0"/>
              <a:t>Describe</a:t>
            </a:r>
            <a:r>
              <a:rPr lang="en-US" sz="2000" dirty="0"/>
              <a:t> the master plan </a:t>
            </a:r>
            <a:r>
              <a:rPr lang="en-US" sz="2000" b="1" dirty="0"/>
              <a:t>revision process</a:t>
            </a:r>
          </a:p>
          <a:p>
            <a:pPr>
              <a:buFont typeface="Arial" panose="020B0604020202020204" pitchFamily="34" charset="0"/>
              <a:buChar char="•"/>
            </a:pPr>
            <a:r>
              <a:rPr lang="en-US" sz="2000" b="1" dirty="0"/>
              <a:t>Provide instructions </a:t>
            </a:r>
            <a:r>
              <a:rPr lang="en-US" sz="2000" dirty="0"/>
              <a:t>on how to participate in the revision process</a:t>
            </a:r>
          </a:p>
          <a:p>
            <a:pPr>
              <a:buFont typeface="Arial" panose="020B0604020202020204" pitchFamily="34" charset="0"/>
              <a:buChar char="•"/>
            </a:pPr>
            <a:r>
              <a:rPr lang="en-US" sz="2000" b="1" dirty="0"/>
              <a:t>Encourage</a:t>
            </a:r>
            <a:r>
              <a:rPr lang="en-US" sz="2000" dirty="0"/>
              <a:t> participation</a:t>
            </a:r>
          </a:p>
          <a:p>
            <a:pPr>
              <a:buFont typeface="Arial" panose="020B0604020202020204" pitchFamily="34" charset="0"/>
              <a:buChar char="•"/>
            </a:pPr>
            <a:r>
              <a:rPr lang="en-US" sz="2000" b="1" dirty="0"/>
              <a:t>Provide links </a:t>
            </a:r>
            <a:r>
              <a:rPr lang="en-US" sz="2000" dirty="0"/>
              <a:t>to documents</a:t>
            </a:r>
            <a:endParaRPr lang="en-US" dirty="0"/>
          </a:p>
          <a:p>
            <a:pPr>
              <a:buNone/>
            </a:pPr>
            <a:endParaRPr lang="en-US" sz="1800"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The Corps defines a Master Plan as…</a:t>
            </a:r>
          </a:p>
          <a:p>
            <a:pPr>
              <a:buNone/>
            </a:pPr>
            <a:endParaRPr lang="en-US" dirty="0">
              <a:latin typeface="Arial" panose="020B0604020202020204" pitchFamily="34" charset="0"/>
              <a:cs typeface="Arial" panose="020B0604020202020204" pitchFamily="34" charset="0"/>
            </a:endParaRPr>
          </a:p>
          <a:p>
            <a:pPr marL="354012" lvl="2" indent="0">
              <a:buNone/>
            </a:pPr>
            <a:r>
              <a:rPr lang="en-US" sz="1800" dirty="0">
                <a:solidFill>
                  <a:srgbClr val="505A6E"/>
                </a:solidFill>
                <a:latin typeface="Arial" panose="020B0604020202020204" pitchFamily="34" charset="0"/>
                <a:cs typeface="Arial" panose="020B0604020202020204" pitchFamily="34" charset="0"/>
              </a:rPr>
              <a:t>“The strategic land use management document that guides the comprehensive </a:t>
            </a:r>
          </a:p>
          <a:p>
            <a:pPr marL="354012" lvl="2" indent="0">
              <a:buNone/>
            </a:pPr>
            <a:r>
              <a:rPr lang="en-US" sz="1800" dirty="0">
                <a:solidFill>
                  <a:srgbClr val="505A6E"/>
                </a:solidFill>
                <a:latin typeface="Arial" panose="020B0604020202020204" pitchFamily="34" charset="0"/>
                <a:cs typeface="Arial" panose="020B0604020202020204" pitchFamily="34" charset="0"/>
              </a:rPr>
              <a:t>management and development of all project recreational, natural and </a:t>
            </a:r>
          </a:p>
          <a:p>
            <a:pPr marL="354012" lvl="2" indent="0">
              <a:buNone/>
            </a:pPr>
            <a:r>
              <a:rPr lang="en-US" sz="1800" dirty="0">
                <a:solidFill>
                  <a:srgbClr val="505A6E"/>
                </a:solidFill>
                <a:latin typeface="Arial" panose="020B0604020202020204" pitchFamily="34" charset="0"/>
                <a:cs typeface="Arial" panose="020B0604020202020204" pitchFamily="34" charset="0"/>
              </a:rPr>
              <a:t>cultural resources throughout the life of the water resource development project.”</a:t>
            </a:r>
          </a:p>
          <a:p>
            <a:pPr>
              <a:buNone/>
            </a:pPr>
            <a:endParaRPr lang="en-US" sz="1200" dirty="0">
              <a:latin typeface="Arial" panose="020B0604020202020204" pitchFamily="34" charset="0"/>
              <a:cs typeface="Arial" panose="020B0604020202020204" pitchFamily="34" charset="0"/>
            </a:endParaRPr>
          </a:p>
          <a:p>
            <a:pPr>
              <a:buNone/>
            </a:pPr>
            <a:r>
              <a:rPr lang="en-US" sz="1200" dirty="0">
                <a:latin typeface="Arial" panose="020B0604020202020204" pitchFamily="34" charset="0"/>
                <a:cs typeface="Arial" panose="020B0604020202020204" pitchFamily="34" charset="0"/>
              </a:rPr>
              <a:t>Source: Chapter 3 of EP 1130-2-550 available at </a:t>
            </a:r>
          </a:p>
          <a:p>
            <a:pPr>
              <a:buNone/>
            </a:pPr>
            <a:r>
              <a:rPr lang="en-US" sz="1200" dirty="0">
                <a:latin typeface="Arial" panose="020B0604020202020204" pitchFamily="34" charset="0"/>
                <a:cs typeface="Arial" panose="020B0604020202020204" pitchFamily="34" charset="0"/>
                <a:hlinkClick r:id="rId4"/>
              </a:rPr>
              <a:t>www.usace.army.mil/library/publications</a:t>
            </a:r>
            <a:r>
              <a:rPr lang="en-US" sz="1200" dirty="0">
                <a:latin typeface="Arial" panose="020B0604020202020204" pitchFamily="34" charset="0"/>
                <a:cs typeface="Arial" panose="020B0604020202020204" pitchFamily="34" charset="0"/>
              </a:rPr>
              <a:t> </a:t>
            </a:r>
            <a:endParaRPr lang="en-US" sz="1200" dirty="0"/>
          </a:p>
          <a:p>
            <a:pPr>
              <a:buFont typeface="Arial" panose="020B0604020202020204" pitchFamily="34" charset="0"/>
              <a:buChar char="•"/>
            </a:pPr>
            <a:endParaRPr lang="en-US" sz="1200" dirty="0"/>
          </a:p>
          <a:p>
            <a:endParaRPr lang="en-US" sz="1200" dirty="0"/>
          </a:p>
          <a:p>
            <a:endParaRPr lang="en-US" sz="2400" dirty="0"/>
          </a:p>
        </p:txBody>
      </p:sp>
    </p:spTree>
    <p:custDataLst>
      <p:tags r:id="rId1"/>
    </p:custDataLst>
    <p:extLst>
      <p:ext uri="{BB962C8B-B14F-4D97-AF65-F5344CB8AC3E}">
        <p14:creationId xmlns:p14="http://schemas.microsoft.com/office/powerpoint/2010/main" val="1194575262"/>
      </p:ext>
    </p:extLst>
  </p:cSld>
  <p:clrMapOvr>
    <a:masterClrMapping/>
  </p:clrMapOvr>
  <mc:AlternateContent xmlns:mc="http://schemas.openxmlformats.org/markup-compatibility/2006" xmlns:p14="http://schemas.microsoft.com/office/powerpoint/2010/main">
    <mc:Choice Requires="p14">
      <p:transition p14:dur="10" advClick="0" advTm="41000"/>
    </mc:Choice>
    <mc:Fallback xmlns="">
      <p:transition advClick="0" advTm="4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08645015"/>
              </p:ext>
            </p:extLst>
          </p:nvPr>
        </p:nvGraphicFramePr>
        <p:xfrm>
          <a:off x="678180" y="1600200"/>
          <a:ext cx="7543800" cy="482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Rounded Corners 5">
            <a:extLst>
              <a:ext uri="{FF2B5EF4-FFF2-40B4-BE49-F238E27FC236}">
                <a16:creationId xmlns:a16="http://schemas.microsoft.com/office/drawing/2014/main" id="{E8BBD472-66C5-4854-A0F8-9F3806D26EEC}"/>
              </a:ext>
            </a:extLst>
          </p:cNvPr>
          <p:cNvSpPr/>
          <p:nvPr/>
        </p:nvSpPr>
        <p:spPr>
          <a:xfrm>
            <a:off x="1681566" y="488196"/>
            <a:ext cx="5773119" cy="817313"/>
          </a:xfrm>
          <a:prstGeom prst="roundRect">
            <a:avLst/>
          </a:prstGeom>
          <a:gradFill flip="none" rotWithShape="1">
            <a:gsLst>
              <a:gs pos="0">
                <a:srgbClr val="505A6E">
                  <a:tint val="66000"/>
                  <a:satMod val="160000"/>
                </a:srgbClr>
              </a:gs>
              <a:gs pos="50000">
                <a:srgbClr val="505A6E">
                  <a:tint val="44500"/>
                  <a:satMod val="160000"/>
                </a:srgbClr>
              </a:gs>
              <a:gs pos="100000">
                <a:srgbClr val="505A6E">
                  <a:tint val="23500"/>
                  <a:satMod val="160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505A6E"/>
                </a:solidFill>
              </a:ln>
            </a:endParaRPr>
          </a:p>
        </p:txBody>
      </p:sp>
      <p:sp>
        <p:nvSpPr>
          <p:cNvPr id="7" name="Title 1">
            <a:extLst>
              <a:ext uri="{FF2B5EF4-FFF2-40B4-BE49-F238E27FC236}">
                <a16:creationId xmlns:a16="http://schemas.microsoft.com/office/drawing/2014/main" id="{D9E24D51-8A3A-43B3-98F5-94D6971198E1}"/>
              </a:ext>
            </a:extLst>
          </p:cNvPr>
          <p:cNvSpPr txBox="1">
            <a:spLocks/>
          </p:cNvSpPr>
          <p:nvPr/>
        </p:nvSpPr>
        <p:spPr bwMode="auto">
          <a:xfrm>
            <a:off x="457200" y="581186"/>
            <a:ext cx="8229600" cy="565689"/>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3600" b="1" dirty="0">
                <a:solidFill>
                  <a:schemeClr val="tx1">
                    <a:lumMod val="50000"/>
                  </a:schemeClr>
                </a:solidFill>
              </a:rPr>
              <a:t>Presentation Topics</a:t>
            </a:r>
            <a:endParaRPr lang="en-US" sz="3600" b="1" kern="0" dirty="0">
              <a:solidFill>
                <a:schemeClr val="tx1">
                  <a:lumMod val="50000"/>
                </a:schemeClr>
              </a:solidFill>
            </a:endParaRPr>
          </a:p>
        </p:txBody>
      </p:sp>
    </p:spTree>
    <p:custDataLst>
      <p:tags r:id="rId1"/>
    </p:custDataLst>
    <p:extLst>
      <p:ext uri="{BB962C8B-B14F-4D97-AF65-F5344CB8AC3E}">
        <p14:creationId xmlns:p14="http://schemas.microsoft.com/office/powerpoint/2010/main" val="470275203"/>
      </p:ext>
    </p:extLst>
  </p:cSld>
  <p:clrMapOvr>
    <a:masterClrMapping/>
  </p:clrMapOvr>
  <mc:AlternateContent xmlns:mc="http://schemas.openxmlformats.org/markup-compatibility/2006" xmlns:p14="http://schemas.microsoft.com/office/powerpoint/2010/main">
    <mc:Choice Requires="p14">
      <p:transition p14:dur="0" advClick="0" advTm="41000"/>
    </mc:Choice>
    <mc:Fallback xmlns="">
      <p:transition advClick="0" advTm="4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1305"/>
            <a:ext cx="7886700" cy="4780584"/>
          </a:xfrm>
        </p:spPr>
        <p:txBody>
          <a:bodyPr>
            <a:normAutofit/>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The master </a:t>
            </a:r>
            <a:r>
              <a:rPr lang="en-US" dirty="0"/>
              <a:t>p</a:t>
            </a:r>
            <a:r>
              <a:rPr lang="en-US" sz="2000" dirty="0">
                <a:latin typeface="Arial" panose="020B0604020202020204" pitchFamily="34" charset="0"/>
                <a:cs typeface="Arial" panose="020B0604020202020204" pitchFamily="34" charset="0"/>
              </a:rPr>
              <a:t>lan is a </a:t>
            </a:r>
            <a:r>
              <a:rPr lang="en-US" sz="2000" b="1" dirty="0">
                <a:solidFill>
                  <a:srgbClr val="0070C0"/>
                </a:solidFill>
                <a:latin typeface="Arial" panose="020B0604020202020204" pitchFamily="34" charset="0"/>
                <a:cs typeface="Arial" panose="020B0604020202020204" pitchFamily="34" charset="0"/>
              </a:rPr>
              <a:t>25 year comprehensive land use management guide </a:t>
            </a:r>
            <a:r>
              <a:rPr lang="en-US" sz="2000" dirty="0">
                <a:latin typeface="Arial" panose="020B0604020202020204" pitchFamily="34" charset="0"/>
                <a:cs typeface="Arial" panose="020B0604020202020204" pitchFamily="34" charset="0"/>
              </a:rPr>
              <a:t>for recreational, natural, and cultural resources</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b="1" dirty="0">
                <a:solidFill>
                  <a:srgbClr val="0070C0"/>
                </a:solidFill>
                <a:latin typeface="Arial" panose="020B0604020202020204" pitchFamily="34" charset="0"/>
                <a:cs typeface="Arial" panose="020B0604020202020204" pitchFamily="34" charset="0"/>
              </a:rPr>
              <a:t>Adheres to Federal laws</a:t>
            </a:r>
            <a:r>
              <a:rPr lang="en-US" sz="2000" dirty="0">
                <a:solidFill>
                  <a:srgbClr val="0070C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to preserve, conserve, restore, maintain, manage, and develop project lands, waters, and associated resources, including the National Environmental Policy Act (NEPA) for environmental stewardship and outdoor recreation</a:t>
            </a:r>
          </a:p>
          <a:p>
            <a:pPr>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Provides</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land classifications </a:t>
            </a:r>
            <a:r>
              <a:rPr lang="en-US" sz="2000"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a:t>
            </a:r>
            <a:r>
              <a:rPr lang="en-US" sz="2000" b="1" dirty="0">
                <a:solidFill>
                  <a:srgbClr val="0070C0"/>
                </a:solidFill>
                <a:latin typeface="Arial" panose="020B0604020202020204" pitchFamily="34" charset="0"/>
                <a:cs typeface="Arial" panose="020B0604020202020204" pitchFamily="34" charset="0"/>
              </a:rPr>
              <a:t>resource management objectives</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that are broad and adaptive over time</a:t>
            </a:r>
          </a:p>
          <a:p>
            <a:pPr>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Requires and encourages </a:t>
            </a:r>
            <a:r>
              <a:rPr lang="en-US" b="1" dirty="0">
                <a:solidFill>
                  <a:srgbClr val="0070C0"/>
                </a:solidFill>
              </a:rPr>
              <a:t>p</a:t>
            </a:r>
            <a:r>
              <a:rPr lang="en-US" sz="2000" b="1" dirty="0">
                <a:solidFill>
                  <a:srgbClr val="0070C0"/>
                </a:solidFill>
                <a:latin typeface="Arial" panose="020B0604020202020204" pitchFamily="34" charset="0"/>
                <a:cs typeface="Arial" panose="020B0604020202020204" pitchFamily="34" charset="0"/>
              </a:rPr>
              <a:t>ublic </a:t>
            </a:r>
            <a:r>
              <a:rPr lang="en-US" b="1" dirty="0">
                <a:solidFill>
                  <a:srgbClr val="0070C0"/>
                </a:solidFill>
              </a:rPr>
              <a:t>i</a:t>
            </a:r>
            <a:r>
              <a:rPr lang="en-US" sz="2000" b="1" dirty="0">
                <a:solidFill>
                  <a:srgbClr val="0070C0"/>
                </a:solidFill>
                <a:latin typeface="Arial" panose="020B0604020202020204" pitchFamily="34" charset="0"/>
                <a:cs typeface="Arial" panose="020B0604020202020204" pitchFamily="34" charset="0"/>
              </a:rPr>
              <a:t>nvolvement</a:t>
            </a:r>
          </a:p>
          <a:p>
            <a:endParaRPr lang="en-US" sz="2400" kern="0" dirty="0">
              <a:solidFill>
                <a:srgbClr val="000000"/>
              </a:solidFill>
              <a:latin typeface="Arial"/>
            </a:endParaRPr>
          </a:p>
          <a:p>
            <a:endParaRPr lang="en-US" sz="2400" kern="0" dirty="0">
              <a:solidFill>
                <a:srgbClr val="000000"/>
              </a:solidFill>
              <a:latin typeface="Arial"/>
            </a:endParaRPr>
          </a:p>
          <a:p>
            <a:endParaRPr lang="en-US" dirty="0"/>
          </a:p>
          <a:p>
            <a:endParaRPr lang="en-US" dirty="0"/>
          </a:p>
        </p:txBody>
      </p:sp>
      <p:grpSp>
        <p:nvGrpSpPr>
          <p:cNvPr id="10" name="Group 9">
            <a:extLst>
              <a:ext uri="{FF2B5EF4-FFF2-40B4-BE49-F238E27FC236}">
                <a16:creationId xmlns:a16="http://schemas.microsoft.com/office/drawing/2014/main" id="{B3125850-E5DC-425F-93C3-F059879DEF3F}"/>
              </a:ext>
            </a:extLst>
          </p:cNvPr>
          <p:cNvGrpSpPr/>
          <p:nvPr/>
        </p:nvGrpSpPr>
        <p:grpSpPr>
          <a:xfrm>
            <a:off x="0" y="0"/>
            <a:ext cx="2357437" cy="1414462"/>
            <a:chOff x="0" y="55562"/>
            <a:chExt cx="2357437" cy="1414462"/>
          </a:xfrm>
          <a:scene3d>
            <a:camera prst="orthographicFront">
              <a:rot lat="0" lon="0" rev="0"/>
            </a:camera>
            <a:lightRig rig="balanced" dir="t">
              <a:rot lat="0" lon="0" rev="8700000"/>
            </a:lightRig>
          </a:scene3d>
        </p:grpSpPr>
        <p:sp>
          <p:nvSpPr>
            <p:cNvPr id="11" name="Rectangle 10">
              <a:hlinkClick r:id="rId3" action="ppaction://hlinksldjump"/>
              <a:extLst>
                <a:ext uri="{FF2B5EF4-FFF2-40B4-BE49-F238E27FC236}">
                  <a16:creationId xmlns:a16="http://schemas.microsoft.com/office/drawing/2014/main" id="{BA4E40BD-C443-41EC-A66E-54DD758B4958}"/>
                </a:ext>
              </a:extLst>
            </p:cNvPr>
            <p:cNvSpPr/>
            <p:nvPr/>
          </p:nvSpPr>
          <p:spPr>
            <a:xfrm>
              <a:off x="0" y="55562"/>
              <a:ext cx="2357437" cy="1414462"/>
            </a:xfrm>
            <a:prstGeom prst="rect">
              <a:avLst/>
            </a:prstGeom>
            <a:solidFill>
              <a:srgbClr val="000066"/>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2" name="TextBox 11">
              <a:extLst>
                <a:ext uri="{FF2B5EF4-FFF2-40B4-BE49-F238E27FC236}">
                  <a16:creationId xmlns:a16="http://schemas.microsoft.com/office/drawing/2014/main" id="{3DEDB453-9DD1-467B-B72A-F1516185BC1A}"/>
                </a:ext>
              </a:extLst>
            </p:cNvPr>
            <p:cNvSpPr txBox="1"/>
            <p:nvPr/>
          </p:nvSpPr>
          <p:spPr>
            <a:xfrm>
              <a:off x="0"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a master plan?</a:t>
              </a:r>
            </a:p>
          </p:txBody>
        </p:sp>
      </p:grpSp>
    </p:spTree>
    <p:extLst>
      <p:ext uri="{BB962C8B-B14F-4D97-AF65-F5344CB8AC3E}">
        <p14:creationId xmlns:p14="http://schemas.microsoft.com/office/powerpoint/2010/main" val="97353297"/>
      </p:ext>
    </p:extLst>
  </p:cSld>
  <p:clrMapOvr>
    <a:masterClrMapping/>
  </p:clrMapOvr>
  <mc:AlternateContent xmlns:mc="http://schemas.openxmlformats.org/markup-compatibility/2006" xmlns:p14="http://schemas.microsoft.com/office/powerpoint/2010/main">
    <mc:Choice Requires="p14">
      <p:transition spd="med" p14:dur="700" advClick="0" advTm="42000">
        <p:fade/>
      </p:transition>
    </mc:Choice>
    <mc:Fallback xmlns="">
      <p:transition spd="med" advClick="0" advTm="4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80932"/>
            <a:ext cx="7886700" cy="4959873"/>
          </a:xfrm>
        </p:spPr>
        <p:txBody>
          <a:bodyPr>
            <a:no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current master </a:t>
            </a:r>
            <a:r>
              <a:rPr lang="en-US" dirty="0"/>
              <a:t>p</a:t>
            </a:r>
            <a:r>
              <a:rPr lang="en-US" sz="2000" dirty="0">
                <a:latin typeface="Arial" panose="020B0604020202020204" pitchFamily="34" charset="0"/>
                <a:cs typeface="Arial" panose="020B0604020202020204" pitchFamily="34" charset="0"/>
              </a:rPr>
              <a:t>lan is </a:t>
            </a:r>
            <a:r>
              <a:rPr lang="en-US" b="1" dirty="0">
                <a:solidFill>
                  <a:srgbClr val="008000"/>
                </a:solidFill>
              </a:rPr>
              <a:t>out of date</a:t>
            </a:r>
            <a:r>
              <a:rPr lang="en-US" sz="2000" dirty="0">
                <a:latin typeface="Arial" panose="020B0604020202020204" pitchFamily="34" charset="0"/>
                <a:cs typeface="Arial" panose="020B0604020202020204" pitchFamily="34" charset="0"/>
              </a:rPr>
              <a:t> and is </a:t>
            </a:r>
            <a:r>
              <a:rPr lang="en-US" sz="2000" b="1" dirty="0">
                <a:solidFill>
                  <a:srgbClr val="008000"/>
                </a:solidFill>
                <a:latin typeface="Arial" panose="020B0604020202020204" pitchFamily="34" charset="0"/>
                <a:cs typeface="Arial" panose="020B0604020202020204" pitchFamily="34" charset="0"/>
              </a:rPr>
              <a:t>no longer compliant</a:t>
            </a:r>
            <a:r>
              <a:rPr lang="en-US" sz="2000" b="1" dirty="0">
                <a:solidFill>
                  <a:srgbClr val="00B05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with new regulations </a:t>
            </a:r>
          </a:p>
          <a:p>
            <a:pPr marL="342900" indent="-342900">
              <a:buFont typeface="Arial" panose="020B0604020202020204" pitchFamily="34" charset="0"/>
              <a:buChar char="•"/>
            </a:pPr>
            <a:endParaRPr lang="en-US" sz="2000" dirty="0">
              <a:solidFill>
                <a:srgbClr val="008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8000"/>
                </a:solidFill>
              </a:rPr>
              <a:t>Substantial changes in</a:t>
            </a:r>
            <a:r>
              <a:rPr lang="en-US" b="1" dirty="0">
                <a:solidFill>
                  <a:srgbClr val="00B050"/>
                </a:solidFill>
              </a:rPr>
              <a:t> </a:t>
            </a:r>
            <a:r>
              <a:rPr lang="en-US" sz="2000" dirty="0">
                <a:latin typeface="Arial" panose="020B0604020202020204" pitchFamily="34" charset="0"/>
                <a:cs typeface="Arial" panose="020B0604020202020204" pitchFamily="34" charset="0"/>
              </a:rPr>
              <a:t>environmental, cultural, social, and recreational </a:t>
            </a:r>
            <a:r>
              <a:rPr lang="en-US" b="1" dirty="0">
                <a:solidFill>
                  <a:srgbClr val="008000"/>
                </a:solidFill>
              </a:rPr>
              <a:t>conditions</a:t>
            </a:r>
            <a:r>
              <a:rPr lang="en-US" sz="2000" b="1" dirty="0">
                <a:solidFill>
                  <a:srgbClr val="008000"/>
                </a:solidFill>
                <a:latin typeface="Arial" panose="020B0604020202020204" pitchFamily="34" charset="0"/>
                <a:cs typeface="Arial" panose="020B0604020202020204" pitchFamily="34" charset="0"/>
              </a:rPr>
              <a:t> have occurred </a:t>
            </a:r>
            <a:r>
              <a:rPr lang="en-US" sz="2000" dirty="0">
                <a:latin typeface="Arial" panose="020B0604020202020204" pitchFamily="34" charset="0"/>
                <a:cs typeface="Arial" panose="020B0604020202020204" pitchFamily="34" charset="0"/>
              </a:rPr>
              <a:t>since the current master </a:t>
            </a:r>
            <a:r>
              <a:rPr lang="en-US" dirty="0"/>
              <a:t>p</a:t>
            </a:r>
            <a:r>
              <a:rPr lang="en-US" sz="2000" dirty="0">
                <a:latin typeface="Arial" panose="020B0604020202020204" pitchFamily="34" charset="0"/>
                <a:cs typeface="Arial" panose="020B0604020202020204" pitchFamily="34" charset="0"/>
              </a:rPr>
              <a:t>lan was approved</a:t>
            </a:r>
          </a:p>
          <a:p>
            <a:pPr marL="342900" indent="-342900">
              <a:buFont typeface="Arial" panose="020B0604020202020204" pitchFamily="34" charset="0"/>
              <a:buChar char="•"/>
            </a:pPr>
            <a:endParaRPr lang="en-US" sz="2000" dirty="0">
              <a:solidFill>
                <a:srgbClr val="008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solidFill>
                  <a:srgbClr val="008000"/>
                </a:solidFill>
                <a:latin typeface="Arial" panose="020B0604020202020204" pitchFamily="34" charset="0"/>
                <a:cs typeface="Arial" panose="020B0604020202020204" pitchFamily="34" charset="0"/>
              </a:rPr>
              <a:t>Re-examine land classification </a:t>
            </a:r>
            <a:r>
              <a:rPr lang="en-US" sz="2000" dirty="0">
                <a:latin typeface="Arial" panose="020B0604020202020204" pitchFamily="34" charset="0"/>
                <a:cs typeface="Arial" panose="020B0604020202020204" pitchFamily="34" charset="0"/>
              </a:rPr>
              <a:t>due to these substantial changes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master plan </a:t>
            </a:r>
            <a:r>
              <a:rPr lang="en-US" b="1" dirty="0">
                <a:solidFill>
                  <a:srgbClr val="008000"/>
                </a:solidFill>
              </a:rPr>
              <a:t>provides long-term goals </a:t>
            </a:r>
            <a:r>
              <a:rPr lang="en-US" sz="2000" dirty="0">
                <a:latin typeface="Arial" panose="020B0604020202020204" pitchFamily="34" charset="0"/>
                <a:cs typeface="Arial" panose="020B0604020202020204" pitchFamily="34" charset="0"/>
              </a:rPr>
              <a:t>and </a:t>
            </a:r>
            <a:r>
              <a:rPr lang="en-US" b="1" dirty="0">
                <a:solidFill>
                  <a:srgbClr val="008000"/>
                </a:solidFill>
              </a:rPr>
              <a:t>consistent management objectives</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a:t>
            </a:r>
            <a:r>
              <a:rPr lang="en-US" dirty="0"/>
              <a:t>guide balanced management of resources and public recreation</a:t>
            </a:r>
            <a:endParaRPr lang="en-US" sz="1200" dirty="0"/>
          </a:p>
          <a:p>
            <a:endParaRPr lang="en-US" sz="1200" dirty="0"/>
          </a:p>
          <a:p>
            <a:endParaRPr lang="en-US" sz="1200" dirty="0"/>
          </a:p>
        </p:txBody>
      </p:sp>
      <p:sp>
        <p:nvSpPr>
          <p:cNvPr id="6" name="Rectangle 5"/>
          <p:cNvSpPr/>
          <p:nvPr/>
        </p:nvSpPr>
        <p:spPr>
          <a:xfrm>
            <a:off x="0" y="0"/>
            <a:ext cx="2357437" cy="1414462"/>
          </a:xfrm>
          <a:prstGeom prst="rect">
            <a:avLst/>
          </a:prstGeom>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chemeClr val="bg2"/>
                </a:solidFill>
                <a:latin typeface="Arial" panose="020B0604020202020204" pitchFamily="34" charset="0"/>
                <a:cs typeface="Arial" panose="020B0604020202020204" pitchFamily="34" charset="0"/>
              </a:rPr>
              <a:t>Why do a </a:t>
            </a:r>
            <a:r>
              <a:rPr lang="en-US" sz="2800" b="1" kern="1200" dirty="0" err="1">
                <a:solidFill>
                  <a:schemeClr val="bg2"/>
                </a:solidFill>
                <a:latin typeface="Arial" panose="020B0604020202020204" pitchFamily="34" charset="0"/>
                <a:cs typeface="Arial" panose="020B0604020202020204" pitchFamily="34" charset="0"/>
              </a:rPr>
              <a:t>evision</a:t>
            </a:r>
            <a:r>
              <a:rPr lang="en-US" sz="2800" b="1" kern="1200" dirty="0">
                <a:solidFill>
                  <a:schemeClr val="bg2"/>
                </a:solidFill>
                <a:latin typeface="Arial" panose="020B0604020202020204" pitchFamily="34" charset="0"/>
                <a:cs typeface="Arial" panose="020B0604020202020204" pitchFamily="34" charset="0"/>
              </a:rPr>
              <a:t>?</a:t>
            </a:r>
          </a:p>
        </p:txBody>
      </p:sp>
      <p:grpSp>
        <p:nvGrpSpPr>
          <p:cNvPr id="11" name="Group 10">
            <a:extLst>
              <a:ext uri="{FF2B5EF4-FFF2-40B4-BE49-F238E27FC236}">
                <a16:creationId xmlns:a16="http://schemas.microsoft.com/office/drawing/2014/main" id="{FC973DC3-3EB5-47D5-AF16-834D5517F335}"/>
              </a:ext>
            </a:extLst>
          </p:cNvPr>
          <p:cNvGrpSpPr/>
          <p:nvPr/>
        </p:nvGrpSpPr>
        <p:grpSpPr>
          <a:xfrm>
            <a:off x="0" y="0"/>
            <a:ext cx="2357437" cy="1414462"/>
            <a:chOff x="2593181" y="55562"/>
            <a:chExt cx="2357437" cy="1414462"/>
          </a:xfrm>
          <a:scene3d>
            <a:camera prst="orthographicFront">
              <a:rot lat="0" lon="0" rev="0"/>
            </a:camera>
            <a:lightRig rig="balanced" dir="t">
              <a:rot lat="0" lon="0" rev="8700000"/>
            </a:lightRig>
          </a:scene3d>
        </p:grpSpPr>
        <p:sp>
          <p:nvSpPr>
            <p:cNvPr id="12" name="Rectangle 11">
              <a:extLst>
                <a:ext uri="{FF2B5EF4-FFF2-40B4-BE49-F238E27FC236}">
                  <a16:creationId xmlns:a16="http://schemas.microsoft.com/office/drawing/2014/main" id="{A7C1E72C-721D-4627-862F-CE19E8A1399B}"/>
                </a:ext>
              </a:extLst>
            </p:cNvPr>
            <p:cNvSpPr/>
            <p:nvPr/>
          </p:nvSpPr>
          <p:spPr>
            <a:xfrm>
              <a:off x="2593181" y="55562"/>
              <a:ext cx="2357437" cy="1414462"/>
            </a:xfrm>
            <a:prstGeom prst="rect">
              <a:avLst/>
            </a:prstGeom>
            <a:solidFill>
              <a:srgbClr val="00800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3" name="TextBox 12">
              <a:extLst>
                <a:ext uri="{FF2B5EF4-FFF2-40B4-BE49-F238E27FC236}">
                  <a16:creationId xmlns:a16="http://schemas.microsoft.com/office/drawing/2014/main" id="{A8753F3D-F732-43D4-A8DA-D5A6E3F09A43}"/>
                </a:ext>
              </a:extLst>
            </p:cNvPr>
            <p:cNvSpPr txBox="1"/>
            <p:nvPr/>
          </p:nvSpPr>
          <p:spPr>
            <a:xfrm>
              <a:off x="2593181"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Why do a revision?</a:t>
              </a:r>
            </a:p>
          </p:txBody>
        </p:sp>
      </p:grpSp>
    </p:spTree>
    <p:extLst>
      <p:ext uri="{BB962C8B-B14F-4D97-AF65-F5344CB8AC3E}">
        <p14:creationId xmlns:p14="http://schemas.microsoft.com/office/powerpoint/2010/main" val="3734875764"/>
      </p:ext>
    </p:extLst>
  </p:cSld>
  <p:clrMapOvr>
    <a:masterClrMapping/>
  </p:clrMapOvr>
  <mc:AlternateContent xmlns:mc="http://schemas.openxmlformats.org/markup-compatibility/2006" xmlns:p14="http://schemas.microsoft.com/office/powerpoint/2010/main">
    <mc:Choice Requires="p14">
      <p:transition p14:dur="10" advClick="0" advTm="44000"/>
    </mc:Choice>
    <mc:Fallback xmlns="">
      <p:transition advClick="0" advTm="4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
          <p:cNvSpPr>
            <a:spLocks noGrp="1"/>
          </p:cNvSpPr>
          <p:nvPr>
            <p:ph idx="1"/>
          </p:nvPr>
        </p:nvSpPr>
        <p:spPr>
          <a:xfrm>
            <a:off x="457200" y="1122680"/>
            <a:ext cx="8229600" cy="4876800"/>
          </a:xfrm>
        </p:spPr>
        <p:txBody>
          <a:bodyPr/>
          <a:lstStyle/>
          <a:p>
            <a:pPr>
              <a:buNone/>
            </a:pPr>
            <a:endParaRPr lang="en-US" sz="2400" dirty="0"/>
          </a:p>
          <a:p>
            <a:pPr marL="0" indent="0">
              <a:spcAft>
                <a:spcPts val="600"/>
              </a:spcAft>
              <a:buNone/>
            </a:pPr>
            <a:r>
              <a:rPr lang="en-US" sz="2000" dirty="0"/>
              <a:t>The process is a cover-to-cover </a:t>
            </a:r>
            <a:r>
              <a:rPr lang="en-US" sz="2000" b="1" dirty="0">
                <a:solidFill>
                  <a:srgbClr val="7030A0"/>
                </a:solidFill>
              </a:rPr>
              <a:t>review and </a:t>
            </a:r>
            <a:r>
              <a:rPr lang="en-US" b="1" dirty="0">
                <a:solidFill>
                  <a:srgbClr val="7030A0"/>
                </a:solidFill>
              </a:rPr>
              <a:t>revision</a:t>
            </a:r>
            <a:r>
              <a:rPr lang="en-US" sz="2000" b="1" dirty="0">
                <a:solidFill>
                  <a:srgbClr val="7030A0"/>
                </a:solidFill>
              </a:rPr>
              <a:t> of the entire plan </a:t>
            </a:r>
            <a:r>
              <a:rPr lang="en-US" sz="2000" dirty="0"/>
              <a:t>and is accomplished by:</a:t>
            </a:r>
          </a:p>
          <a:p>
            <a:pPr lvl="1">
              <a:buFont typeface="Arial" panose="020B0604020202020204" pitchFamily="34" charset="0"/>
              <a:buChar char="•"/>
            </a:pPr>
            <a:r>
              <a:rPr lang="en-US" b="1" dirty="0">
                <a:solidFill>
                  <a:srgbClr val="7030A0"/>
                </a:solidFill>
              </a:rPr>
              <a:t>A team of Corps employees </a:t>
            </a:r>
            <a:r>
              <a:rPr lang="en-US" dirty="0"/>
              <a:t>including Operations, Real Estate, Master Planning, and Environmental Compliance subject matter experts</a:t>
            </a:r>
          </a:p>
          <a:p>
            <a:pPr lvl="1">
              <a:buFont typeface="Arial" panose="020B0604020202020204" pitchFamily="34" charset="0"/>
              <a:buChar char="•"/>
            </a:pPr>
            <a:endParaRPr lang="en-US" dirty="0"/>
          </a:p>
          <a:p>
            <a:pPr lvl="1">
              <a:buFont typeface="Arial" panose="020B0604020202020204" pitchFamily="34" charset="0"/>
              <a:buChar char="•"/>
            </a:pPr>
            <a:r>
              <a:rPr lang="en-US" b="1" dirty="0">
                <a:solidFill>
                  <a:srgbClr val="7030A0"/>
                </a:solidFill>
              </a:rPr>
              <a:t>Receive input from </a:t>
            </a:r>
            <a:r>
              <a:rPr lang="en-US" dirty="0"/>
              <a:t>and</a:t>
            </a:r>
            <a:r>
              <a:rPr lang="en-US" b="1" dirty="0"/>
              <a:t> </a:t>
            </a:r>
            <a:r>
              <a:rPr lang="en-US" b="1" dirty="0">
                <a:solidFill>
                  <a:srgbClr val="7030A0"/>
                </a:solidFill>
              </a:rPr>
              <a:t>collaboration with </a:t>
            </a:r>
            <a:r>
              <a:rPr lang="en-US" dirty="0"/>
              <a:t>partners, neighbors, stakeholders, elected officials, resource agencies, and the public</a:t>
            </a:r>
          </a:p>
          <a:p>
            <a:pPr lvl="1">
              <a:buFont typeface="Arial" panose="020B0604020202020204" pitchFamily="34" charset="0"/>
              <a:buChar char="•"/>
            </a:pPr>
            <a:endParaRPr lang="en-US" dirty="0"/>
          </a:p>
          <a:p>
            <a:pPr lvl="1">
              <a:buFont typeface="Arial" panose="020B0604020202020204" pitchFamily="34" charset="0"/>
              <a:buChar char="•"/>
            </a:pPr>
            <a:r>
              <a:rPr lang="en-US" dirty="0"/>
              <a:t>A thorough review and update of </a:t>
            </a:r>
            <a:r>
              <a:rPr lang="en-US" b="1" dirty="0">
                <a:solidFill>
                  <a:srgbClr val="7030A0"/>
                </a:solidFill>
              </a:rPr>
              <a:t>land and water surface classifications</a:t>
            </a:r>
          </a:p>
          <a:p>
            <a:pPr lvl="1">
              <a:buFont typeface="Arial" panose="020B0604020202020204" pitchFamily="34" charset="0"/>
              <a:buChar char="•"/>
            </a:pPr>
            <a:endParaRPr lang="en-US" b="1" dirty="0">
              <a:solidFill>
                <a:srgbClr val="7030A0"/>
              </a:solidFill>
            </a:endParaRPr>
          </a:p>
          <a:p>
            <a:pPr lvl="1">
              <a:buFont typeface="Arial" panose="020B0604020202020204" pitchFamily="34" charset="0"/>
              <a:buChar char="•"/>
            </a:pPr>
            <a:r>
              <a:rPr lang="en-US" dirty="0">
                <a:solidFill>
                  <a:srgbClr val="000000"/>
                </a:solidFill>
              </a:rPr>
              <a:t>Developing appropriate </a:t>
            </a:r>
            <a:r>
              <a:rPr lang="en-US" b="1" dirty="0">
                <a:solidFill>
                  <a:srgbClr val="7030A0"/>
                </a:solidFill>
              </a:rPr>
              <a:t>NEPA compliance </a:t>
            </a:r>
            <a:r>
              <a:rPr lang="en-US" dirty="0">
                <a:solidFill>
                  <a:srgbClr val="000000"/>
                </a:solidFill>
              </a:rPr>
              <a:t>documents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1800" dirty="0"/>
          </a:p>
          <a:p>
            <a:pPr>
              <a:buNone/>
            </a:pPr>
            <a:endParaRPr lang="en-US" dirty="0"/>
          </a:p>
          <a:p>
            <a:endParaRPr lang="en-US" dirty="0"/>
          </a:p>
        </p:txBody>
      </p:sp>
      <p:grpSp>
        <p:nvGrpSpPr>
          <p:cNvPr id="7" name="Group 6">
            <a:extLst>
              <a:ext uri="{FF2B5EF4-FFF2-40B4-BE49-F238E27FC236}">
                <a16:creationId xmlns:a16="http://schemas.microsoft.com/office/drawing/2014/main" id="{C3C48301-43ED-4F23-8795-3C6AEDF4264D}"/>
              </a:ext>
            </a:extLst>
          </p:cNvPr>
          <p:cNvGrpSpPr/>
          <p:nvPr/>
        </p:nvGrpSpPr>
        <p:grpSpPr>
          <a:xfrm>
            <a:off x="0" y="0"/>
            <a:ext cx="2357437" cy="1414462"/>
            <a:chOff x="5186362" y="55562"/>
            <a:chExt cx="2357437" cy="1414462"/>
          </a:xfrm>
          <a:scene3d>
            <a:camera prst="orthographicFront">
              <a:rot lat="0" lon="0" rev="0"/>
            </a:camera>
            <a:lightRig rig="balanced" dir="t">
              <a:rot lat="0" lon="0" rev="8700000"/>
            </a:lightRig>
          </a:scene3d>
        </p:grpSpPr>
        <p:sp>
          <p:nvSpPr>
            <p:cNvPr id="8" name="Rectangle 7">
              <a:extLst>
                <a:ext uri="{FF2B5EF4-FFF2-40B4-BE49-F238E27FC236}">
                  <a16:creationId xmlns:a16="http://schemas.microsoft.com/office/drawing/2014/main" id="{D769AAF2-B372-4755-BCE1-536C5E5ADF52}"/>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9" name="TextBox 8">
              <a:extLst>
                <a:ext uri="{FF2B5EF4-FFF2-40B4-BE49-F238E27FC236}">
                  <a16:creationId xmlns:a16="http://schemas.microsoft.com/office/drawing/2014/main" id="{43E2A1D0-D8FE-4FA5-85BF-CE6630727712}"/>
                </a:ext>
              </a:extLst>
            </p:cNvPr>
            <p:cNvSpPr txBox="1"/>
            <p:nvPr/>
          </p:nvSpPr>
          <p:spPr>
            <a:xfrm>
              <a:off x="5186362"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the revision process?</a:t>
              </a:r>
            </a:p>
          </p:txBody>
        </p:sp>
      </p:grpSp>
    </p:spTree>
    <p:extLst>
      <p:ext uri="{BB962C8B-B14F-4D97-AF65-F5344CB8AC3E}">
        <p14:creationId xmlns:p14="http://schemas.microsoft.com/office/powerpoint/2010/main" val="953793354"/>
      </p:ext>
    </p:extLst>
  </p:cSld>
  <p:clrMapOvr>
    <a:masterClrMapping/>
  </p:clrMapOvr>
  <mc:AlternateContent xmlns:mc="http://schemas.openxmlformats.org/markup-compatibility/2006" xmlns:p14="http://schemas.microsoft.com/office/powerpoint/2010/main">
    <mc:Choice Requires="p14">
      <p:transition p14:dur="10" advClick="0" advTm="44000"/>
    </mc:Choice>
    <mc:Fallback xmlns="">
      <p:transition advClick="0" advTm="4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806440" y="5440680"/>
            <a:ext cx="3032760" cy="10820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6131402" y="6051461"/>
            <a:ext cx="2367595" cy="381000"/>
            <a:chOff x="4024086" y="5711598"/>
            <a:chExt cx="2367595" cy="381000"/>
          </a:xfrm>
        </p:grpSpPr>
        <p:sp>
          <p:nvSpPr>
            <p:cNvPr id="22" name="5-Point Star 21"/>
            <p:cNvSpPr/>
            <p:nvPr/>
          </p:nvSpPr>
          <p:spPr>
            <a:xfrm>
              <a:off x="4024086" y="5711598"/>
              <a:ext cx="381000" cy="381000"/>
            </a:xfrm>
            <a:prstGeom prst="star5">
              <a:avLst/>
            </a:prstGeom>
            <a:solidFill>
              <a:srgbClr val="FFFF00"/>
            </a:solidFill>
            <a:ln w="9525" cap="flat" cmpd="sng" algn="ctr">
              <a:solidFill>
                <a:srgbClr val="000000">
                  <a:lumMod val="50000"/>
                  <a:lumOff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TextBox 22"/>
            <p:cNvSpPr txBox="1"/>
            <p:nvPr/>
          </p:nvSpPr>
          <p:spPr>
            <a:xfrm>
              <a:off x="4481286" y="5732821"/>
              <a:ext cx="1910395" cy="338554"/>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cs typeface="Calibri" pitchFamily="34" charset="0"/>
                </a:rPr>
                <a:t>Where we are today</a:t>
              </a:r>
            </a:p>
          </p:txBody>
        </p:sp>
      </p:grpSp>
      <p:grpSp>
        <p:nvGrpSpPr>
          <p:cNvPr id="3" name="Group 2"/>
          <p:cNvGrpSpPr/>
          <p:nvPr/>
        </p:nvGrpSpPr>
        <p:grpSpPr>
          <a:xfrm>
            <a:off x="457199" y="1470728"/>
            <a:ext cx="8229601" cy="4454955"/>
            <a:chOff x="457199" y="1425008"/>
            <a:chExt cx="8229601" cy="4454955"/>
          </a:xfrm>
        </p:grpSpPr>
        <p:sp>
          <p:nvSpPr>
            <p:cNvPr id="7" name="Rounded Rectangle 6"/>
            <p:cNvSpPr/>
            <p:nvPr/>
          </p:nvSpPr>
          <p:spPr>
            <a:xfrm>
              <a:off x="457200" y="4487838"/>
              <a:ext cx="7162800" cy="1392125"/>
            </a:xfrm>
            <a:prstGeom prst="roundRect">
              <a:avLst/>
            </a:prstGeom>
            <a:solidFill>
              <a:srgbClr val="B09BC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8" name="Rounded Rectangle 7"/>
            <p:cNvSpPr/>
            <p:nvPr/>
          </p:nvSpPr>
          <p:spPr>
            <a:xfrm>
              <a:off x="457200" y="2939483"/>
              <a:ext cx="8229600" cy="1365226"/>
            </a:xfrm>
            <a:prstGeom prst="roundRect">
              <a:avLst/>
            </a:prstGeom>
            <a:solidFill>
              <a:srgbClr val="C3B3D1"/>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9" name="Rounded Rectangle 8"/>
            <p:cNvSpPr/>
            <p:nvPr/>
          </p:nvSpPr>
          <p:spPr>
            <a:xfrm>
              <a:off x="457200" y="1425008"/>
              <a:ext cx="7010399" cy="1331346"/>
            </a:xfrm>
            <a:prstGeom prst="roundRect">
              <a:avLst/>
            </a:prstGeom>
            <a:solidFill>
              <a:srgbClr val="D6CBD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1622401" y="1531938"/>
              <a:ext cx="2086000" cy="1066800"/>
            </a:xfrm>
            <a:prstGeom prst="rect">
              <a:avLst/>
            </a:prstGeom>
            <a:solidFill>
              <a:schemeClr val="bg2"/>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lumMod val="95000"/>
                      <a:lumOff val="5000"/>
                    </a:srgbClr>
                  </a:solidFill>
                  <a:effectLst/>
                  <a:uLnTx/>
                  <a:uFillTx/>
                  <a:latin typeface="Arial"/>
                  <a:ea typeface="+mn-ea"/>
                  <a:cs typeface="+mn-cs"/>
                </a:rPr>
                <a:t>Project Initiation/Data Collection</a:t>
              </a:r>
            </a:p>
          </p:txBody>
        </p:sp>
        <p:sp>
          <p:nvSpPr>
            <p:cNvPr id="11" name="Rectangle 10"/>
            <p:cNvSpPr/>
            <p:nvPr/>
          </p:nvSpPr>
          <p:spPr>
            <a:xfrm>
              <a:off x="4026783" y="1539308"/>
              <a:ext cx="2819400" cy="1066800"/>
            </a:xfrm>
            <a:prstGeom prst="rect">
              <a:avLst/>
            </a:prstGeom>
            <a:solidFill>
              <a:schemeClr val="bg2"/>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lumMod val="95000"/>
                      <a:lumOff val="5000"/>
                    </a:srgbClr>
                  </a:solidFill>
                  <a:effectLst/>
                  <a:uLnTx/>
                  <a:uFillTx/>
                  <a:latin typeface="Arial"/>
                  <a:ea typeface="+mn-ea"/>
                  <a:cs typeface="+mn-cs"/>
                </a:rPr>
                <a:t>Agency/Public Scoping Notification &amp; Comment Period (30* days)</a:t>
              </a:r>
              <a:endParaRPr kumimoji="0" lang="en-US" sz="1800" b="1" i="0" u="none" strike="noStrike" kern="0" cap="none" spc="0" normalizeH="0" baseline="0" noProof="0" dirty="0">
                <a:ln>
                  <a:noFill/>
                </a:ln>
                <a:solidFill>
                  <a:srgbClr val="FFFFFF"/>
                </a:solidFill>
                <a:effectLst/>
                <a:uLnTx/>
                <a:uFillTx/>
                <a:latin typeface="Arial"/>
                <a:ea typeface="+mn-ea"/>
                <a:cs typeface="+mn-cs"/>
              </a:endParaRPr>
            </a:p>
          </p:txBody>
        </p:sp>
        <p:sp>
          <p:nvSpPr>
            <p:cNvPr id="12" name="Rectangle 11"/>
            <p:cNvSpPr/>
            <p:nvPr/>
          </p:nvSpPr>
          <p:spPr>
            <a:xfrm>
              <a:off x="1622401" y="3034393"/>
              <a:ext cx="3048000" cy="1150938"/>
            </a:xfrm>
            <a:prstGeom prst="rect">
              <a:avLst/>
            </a:prstGeom>
            <a:solidFill>
              <a:schemeClr val="bg2"/>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lumMod val="95000"/>
                      <a:lumOff val="5000"/>
                    </a:srgbClr>
                  </a:solidFill>
                  <a:effectLst/>
                  <a:uLnTx/>
                  <a:uFillTx/>
                  <a:latin typeface="Arial"/>
                  <a:ea typeface="+mn-ea"/>
                  <a:cs typeface="+mn-cs"/>
                </a:rPr>
                <a:t>Development of Draft Master Plan Report and Environmental Assessment (EA)</a:t>
              </a:r>
            </a:p>
          </p:txBody>
        </p:sp>
        <p:sp>
          <p:nvSpPr>
            <p:cNvPr id="13" name="Rectangle 12"/>
            <p:cNvSpPr/>
            <p:nvPr/>
          </p:nvSpPr>
          <p:spPr>
            <a:xfrm>
              <a:off x="5068182" y="3034392"/>
              <a:ext cx="3237617" cy="1150939"/>
            </a:xfrm>
            <a:prstGeom prst="rect">
              <a:avLst/>
            </a:prstGeom>
            <a:solidFill>
              <a:schemeClr val="bg2"/>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lumMod val="95000"/>
                      <a:lumOff val="5000"/>
                    </a:srgbClr>
                  </a:solidFill>
                  <a:effectLst/>
                  <a:uLnTx/>
                  <a:uFillTx/>
                  <a:latin typeface="Arial"/>
                  <a:ea typeface="+mn-ea"/>
                  <a:cs typeface="+mn-cs"/>
                </a:rPr>
                <a:t>Agency/Public Draft Document Notification &amp; Comment Period (30 days)</a:t>
              </a:r>
            </a:p>
          </p:txBody>
        </p:sp>
        <p:sp>
          <p:nvSpPr>
            <p:cNvPr id="14" name="Rectangle 13"/>
            <p:cNvSpPr/>
            <p:nvPr/>
          </p:nvSpPr>
          <p:spPr>
            <a:xfrm>
              <a:off x="1622400" y="4613616"/>
              <a:ext cx="2492399" cy="1143000"/>
            </a:xfrm>
            <a:prstGeom prst="rect">
              <a:avLst/>
            </a:prstGeom>
            <a:solidFill>
              <a:schemeClr val="bg2"/>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000000">
                      <a:lumMod val="95000"/>
                      <a:lumOff val="5000"/>
                    </a:srgbClr>
                  </a:solidFill>
                  <a:effectLst/>
                  <a:uLnTx/>
                  <a:uFillTx/>
                  <a:latin typeface="Arial"/>
                  <a:ea typeface="+mn-ea"/>
                  <a:cs typeface="+mn-cs"/>
                </a:rPr>
                <a:t>Development of Final Master Plan Report and EA</a:t>
              </a:r>
            </a:p>
          </p:txBody>
        </p:sp>
        <p:sp>
          <p:nvSpPr>
            <p:cNvPr id="15" name="Rectangle 14"/>
            <p:cNvSpPr/>
            <p:nvPr/>
          </p:nvSpPr>
          <p:spPr>
            <a:xfrm>
              <a:off x="4670401" y="4613616"/>
              <a:ext cx="2644799" cy="1143000"/>
            </a:xfrm>
            <a:prstGeom prst="rect">
              <a:avLst/>
            </a:prstGeom>
            <a:solidFill>
              <a:srgbClr val="502850"/>
            </a:solid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chemeClr val="bg2"/>
                  </a:solidFill>
                  <a:effectLst/>
                  <a:uLnTx/>
                  <a:uFillTx/>
                  <a:latin typeface="Arial"/>
                  <a:ea typeface="+mn-ea"/>
                  <a:cs typeface="+mn-cs"/>
                </a:rPr>
                <a:t>Publish Final Master Plan Report and EA</a:t>
              </a:r>
            </a:p>
          </p:txBody>
        </p:sp>
        <p:cxnSp>
          <p:nvCxnSpPr>
            <p:cNvPr id="16" name="Elbow Connector 13"/>
            <p:cNvCxnSpPr>
              <a:stCxn id="12" idx="3"/>
              <a:endCxn id="13" idx="1"/>
            </p:cNvCxnSpPr>
            <p:nvPr/>
          </p:nvCxnSpPr>
          <p:spPr>
            <a:xfrm>
              <a:off x="4670401" y="3609862"/>
              <a:ext cx="397781" cy="0"/>
            </a:xfrm>
            <a:prstGeom prst="straightConnector1">
              <a:avLst/>
            </a:prstGeom>
            <a:noFill/>
            <a:ln w="38100" cap="flat" cmpd="sng" algn="ctr">
              <a:solidFill>
                <a:srgbClr val="000000"/>
              </a:solidFill>
              <a:prstDash val="solid"/>
              <a:tailEnd type="arrow"/>
            </a:ln>
            <a:effectLst/>
          </p:spPr>
        </p:cxnSp>
        <p:cxnSp>
          <p:nvCxnSpPr>
            <p:cNvPr id="17" name="Straight Arrow Connector 16"/>
            <p:cNvCxnSpPr>
              <a:stCxn id="10" idx="3"/>
              <a:endCxn id="11" idx="1"/>
            </p:cNvCxnSpPr>
            <p:nvPr/>
          </p:nvCxnSpPr>
          <p:spPr>
            <a:xfrm>
              <a:off x="3708401" y="2065338"/>
              <a:ext cx="318382" cy="7370"/>
            </a:xfrm>
            <a:prstGeom prst="straightConnector1">
              <a:avLst/>
            </a:prstGeom>
            <a:noFill/>
            <a:ln w="38100" cap="flat" cmpd="sng" algn="ctr">
              <a:solidFill>
                <a:srgbClr val="000000"/>
              </a:solidFill>
              <a:prstDash val="solid"/>
              <a:tailEnd type="arrow"/>
            </a:ln>
            <a:effectLst/>
          </p:spPr>
        </p:cxnSp>
        <p:cxnSp>
          <p:nvCxnSpPr>
            <p:cNvPr id="18" name="Straight Arrow Connector 16"/>
            <p:cNvCxnSpPr>
              <a:stCxn id="11" idx="3"/>
              <a:endCxn id="12" idx="1"/>
            </p:cNvCxnSpPr>
            <p:nvPr/>
          </p:nvCxnSpPr>
          <p:spPr>
            <a:xfrm flipH="1">
              <a:off x="1622401" y="2072708"/>
              <a:ext cx="5223782" cy="1537154"/>
            </a:xfrm>
            <a:prstGeom prst="bentConnector5">
              <a:avLst>
                <a:gd name="adj1" fmla="val -4376"/>
                <a:gd name="adj2" fmla="val 48632"/>
                <a:gd name="adj3" fmla="val 104376"/>
              </a:avLst>
            </a:prstGeom>
            <a:noFill/>
            <a:ln w="38100" cap="flat" cmpd="sng" algn="ctr">
              <a:solidFill>
                <a:srgbClr val="000000"/>
              </a:solidFill>
              <a:prstDash val="solid"/>
              <a:tailEnd type="arrow"/>
            </a:ln>
            <a:effectLst/>
          </p:spPr>
        </p:cxnSp>
        <p:cxnSp>
          <p:nvCxnSpPr>
            <p:cNvPr id="19" name="Straight Arrow Connector 17"/>
            <p:cNvCxnSpPr>
              <a:stCxn id="13" idx="3"/>
              <a:endCxn id="14" idx="1"/>
            </p:cNvCxnSpPr>
            <p:nvPr/>
          </p:nvCxnSpPr>
          <p:spPr>
            <a:xfrm flipH="1">
              <a:off x="1622400" y="3609862"/>
              <a:ext cx="6683399" cy="1575254"/>
            </a:xfrm>
            <a:prstGeom prst="bentConnector5">
              <a:avLst>
                <a:gd name="adj1" fmla="val -3420"/>
                <a:gd name="adj2" fmla="val 50126"/>
                <a:gd name="adj3" fmla="val 103420"/>
              </a:avLst>
            </a:prstGeom>
            <a:noFill/>
            <a:ln w="38100" cap="flat" cmpd="sng" algn="ctr">
              <a:solidFill>
                <a:srgbClr val="000000"/>
              </a:solidFill>
              <a:prstDash val="solid"/>
              <a:tailEnd type="arrow"/>
            </a:ln>
            <a:effectLst/>
          </p:spPr>
        </p:cxnSp>
        <p:cxnSp>
          <p:nvCxnSpPr>
            <p:cNvPr id="20" name="Straight Arrow Connector 19"/>
            <p:cNvCxnSpPr>
              <a:stCxn id="14" idx="3"/>
              <a:endCxn id="15" idx="1"/>
            </p:cNvCxnSpPr>
            <p:nvPr/>
          </p:nvCxnSpPr>
          <p:spPr>
            <a:xfrm>
              <a:off x="4114799" y="5185116"/>
              <a:ext cx="555602" cy="0"/>
            </a:xfrm>
            <a:prstGeom prst="straightConnector1">
              <a:avLst/>
            </a:prstGeom>
            <a:noFill/>
            <a:ln w="38100" cap="flat" cmpd="sng" algn="ctr">
              <a:solidFill>
                <a:srgbClr val="000000"/>
              </a:solidFill>
              <a:prstDash val="solid"/>
              <a:tailEnd type="arrow"/>
            </a:ln>
            <a:effectLst/>
          </p:spPr>
        </p:cxnSp>
        <p:sp>
          <p:nvSpPr>
            <p:cNvPr id="25" name="TextBox 24"/>
            <p:cNvSpPr txBox="1"/>
            <p:nvPr/>
          </p:nvSpPr>
          <p:spPr>
            <a:xfrm>
              <a:off x="457200" y="2020669"/>
              <a:ext cx="1277711" cy="646331"/>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Arial"/>
                </a:rPr>
                <a:t>PHASE 1</a:t>
              </a:r>
            </a:p>
            <a:p>
              <a:pPr fontAlgn="base">
                <a:spcBef>
                  <a:spcPct val="0"/>
                </a:spcBef>
                <a:spcAft>
                  <a:spcPct val="0"/>
                </a:spcAft>
              </a:pPr>
              <a:r>
                <a:rPr lang="en-US" b="1" dirty="0">
                  <a:solidFill>
                    <a:srgbClr val="000000"/>
                  </a:solidFill>
                  <a:latin typeface="Arial"/>
                </a:rPr>
                <a:t>SCOPING</a:t>
              </a:r>
            </a:p>
          </p:txBody>
        </p:sp>
        <p:sp>
          <p:nvSpPr>
            <p:cNvPr id="26" name="TextBox 25"/>
            <p:cNvSpPr txBox="1"/>
            <p:nvPr/>
          </p:nvSpPr>
          <p:spPr>
            <a:xfrm>
              <a:off x="457199" y="3620963"/>
              <a:ext cx="1180167" cy="646331"/>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Arial"/>
                </a:rPr>
                <a:t>PHASE 2</a:t>
              </a:r>
            </a:p>
            <a:p>
              <a:pPr fontAlgn="base">
                <a:spcBef>
                  <a:spcPct val="0"/>
                </a:spcBef>
                <a:spcAft>
                  <a:spcPct val="0"/>
                </a:spcAft>
              </a:pPr>
              <a:r>
                <a:rPr lang="en-US" b="1" dirty="0">
                  <a:solidFill>
                    <a:srgbClr val="000000"/>
                  </a:solidFill>
                  <a:latin typeface="Arial"/>
                </a:rPr>
                <a:t>DRAFT</a:t>
              </a:r>
            </a:p>
          </p:txBody>
        </p:sp>
        <p:sp>
          <p:nvSpPr>
            <p:cNvPr id="27" name="TextBox 26"/>
            <p:cNvSpPr txBox="1"/>
            <p:nvPr/>
          </p:nvSpPr>
          <p:spPr>
            <a:xfrm>
              <a:off x="457199" y="5199401"/>
              <a:ext cx="1165200" cy="646331"/>
            </a:xfrm>
            <a:prstGeom prst="rect">
              <a:avLst/>
            </a:prstGeom>
            <a:noFill/>
          </p:spPr>
          <p:txBody>
            <a:bodyPr wrap="square" rtlCol="0">
              <a:spAutoFit/>
            </a:bodyPr>
            <a:lstStyle/>
            <a:p>
              <a:pPr fontAlgn="base">
                <a:spcBef>
                  <a:spcPct val="0"/>
                </a:spcBef>
                <a:spcAft>
                  <a:spcPct val="0"/>
                </a:spcAft>
              </a:pPr>
              <a:r>
                <a:rPr lang="en-US" b="1" dirty="0">
                  <a:solidFill>
                    <a:srgbClr val="000000"/>
                  </a:solidFill>
                  <a:latin typeface="Arial"/>
                </a:rPr>
                <a:t>PHASE 3</a:t>
              </a:r>
            </a:p>
            <a:p>
              <a:pPr fontAlgn="base">
                <a:spcBef>
                  <a:spcPct val="0"/>
                </a:spcBef>
                <a:spcAft>
                  <a:spcPct val="0"/>
                </a:spcAft>
              </a:pPr>
              <a:r>
                <a:rPr lang="en-US" b="1" dirty="0">
                  <a:solidFill>
                    <a:srgbClr val="000000"/>
                  </a:solidFill>
                  <a:latin typeface="Arial"/>
                </a:rPr>
                <a:t>FINAL</a:t>
              </a:r>
            </a:p>
          </p:txBody>
        </p:sp>
      </p:grpSp>
      <p:grpSp>
        <p:nvGrpSpPr>
          <p:cNvPr id="30" name="Group 29">
            <a:extLst>
              <a:ext uri="{FF2B5EF4-FFF2-40B4-BE49-F238E27FC236}">
                <a16:creationId xmlns:a16="http://schemas.microsoft.com/office/drawing/2014/main" id="{0AF9FEAA-33DA-4F30-B747-9A7CB28D292C}"/>
              </a:ext>
            </a:extLst>
          </p:cNvPr>
          <p:cNvGrpSpPr/>
          <p:nvPr/>
        </p:nvGrpSpPr>
        <p:grpSpPr>
          <a:xfrm>
            <a:off x="0" y="-12960"/>
            <a:ext cx="2357437" cy="1414462"/>
            <a:chOff x="5186362" y="55562"/>
            <a:chExt cx="2357437" cy="1414462"/>
          </a:xfrm>
          <a:scene3d>
            <a:camera prst="orthographicFront">
              <a:rot lat="0" lon="0" rev="0"/>
            </a:camera>
            <a:lightRig rig="balanced" dir="t">
              <a:rot lat="0" lon="0" rev="8700000"/>
            </a:lightRig>
          </a:scene3d>
        </p:grpSpPr>
        <p:sp>
          <p:nvSpPr>
            <p:cNvPr id="31" name="Rectangle 30">
              <a:extLst>
                <a:ext uri="{FF2B5EF4-FFF2-40B4-BE49-F238E27FC236}">
                  <a16:creationId xmlns:a16="http://schemas.microsoft.com/office/drawing/2014/main" id="{02AC98FC-DF35-4DB3-A790-7AD65A3CDA38}"/>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32" name="TextBox 31">
              <a:extLst>
                <a:ext uri="{FF2B5EF4-FFF2-40B4-BE49-F238E27FC236}">
                  <a16:creationId xmlns:a16="http://schemas.microsoft.com/office/drawing/2014/main" id="{8812A15C-8391-4E34-8FE7-6512A89AC00B}"/>
                </a:ext>
              </a:extLst>
            </p:cNvPr>
            <p:cNvSpPr txBox="1"/>
            <p:nvPr/>
          </p:nvSpPr>
          <p:spPr>
            <a:xfrm>
              <a:off x="5186362"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the revision process?</a:t>
              </a:r>
            </a:p>
          </p:txBody>
        </p:sp>
      </p:grpSp>
      <p:sp>
        <p:nvSpPr>
          <p:cNvPr id="33" name="5-Point Star 21">
            <a:extLst>
              <a:ext uri="{FF2B5EF4-FFF2-40B4-BE49-F238E27FC236}">
                <a16:creationId xmlns:a16="http://schemas.microsoft.com/office/drawing/2014/main" id="{F1BA4F60-4C2F-4DD0-BEEB-77B4BEB17CA9}"/>
              </a:ext>
            </a:extLst>
          </p:cNvPr>
          <p:cNvSpPr/>
          <p:nvPr/>
        </p:nvSpPr>
        <p:spPr>
          <a:xfrm>
            <a:off x="6387446" y="2249578"/>
            <a:ext cx="381000" cy="381000"/>
          </a:xfrm>
          <a:prstGeom prst="star5">
            <a:avLst/>
          </a:prstGeom>
          <a:solidFill>
            <a:srgbClr val="FFFF00"/>
          </a:solidFill>
          <a:ln w="9525" cap="flat" cmpd="sng" algn="ctr">
            <a:solidFill>
              <a:srgbClr val="000000">
                <a:lumMod val="50000"/>
                <a:lumOff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84885503"/>
      </p:ext>
    </p:extLst>
  </p:cSld>
  <p:clrMapOvr>
    <a:masterClrMapping/>
  </p:clrMapOvr>
  <mc:AlternateContent xmlns:mc="http://schemas.openxmlformats.org/markup-compatibility/2006" xmlns:p14="http://schemas.microsoft.com/office/powerpoint/2010/main">
    <mc:Choice Requires="p14">
      <p:transition p14:dur="10" advClick="0" advTm="49000"/>
    </mc:Choice>
    <mc:Fallback xmlns="">
      <p:transition advClick="0" advTm="49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6214" y="1275962"/>
            <a:ext cx="3499944" cy="276999"/>
          </a:xfrm>
          <a:prstGeom prst="rect">
            <a:avLst/>
          </a:prstGeom>
          <a:noFill/>
        </p:spPr>
        <p:txBody>
          <a:bodyPr wrap="square" rtlCol="0">
            <a:spAutoFit/>
          </a:bodyPr>
          <a:lstStyle/>
          <a:p>
            <a:pPr algn="r"/>
            <a:r>
              <a:rPr lang="en-US" sz="1200" dirty="0"/>
              <a:t>Source: Engineering Pamphlet (EP) 1130-2-550</a:t>
            </a:r>
          </a:p>
        </p:txBody>
      </p:sp>
      <p:grpSp>
        <p:nvGrpSpPr>
          <p:cNvPr id="10" name="Group 9">
            <a:extLst>
              <a:ext uri="{FF2B5EF4-FFF2-40B4-BE49-F238E27FC236}">
                <a16:creationId xmlns:a16="http://schemas.microsoft.com/office/drawing/2014/main" id="{83D9B07E-451B-46C6-A033-8B5F9860CFC6}"/>
              </a:ext>
            </a:extLst>
          </p:cNvPr>
          <p:cNvGrpSpPr/>
          <p:nvPr/>
        </p:nvGrpSpPr>
        <p:grpSpPr>
          <a:xfrm>
            <a:off x="2357437" y="0"/>
            <a:ext cx="2573566" cy="1414462"/>
            <a:chOff x="5186361" y="55562"/>
            <a:chExt cx="2357438" cy="1414462"/>
          </a:xfrm>
          <a:scene3d>
            <a:camera prst="orthographicFront">
              <a:rot lat="0" lon="0" rev="0"/>
            </a:camera>
            <a:lightRig rig="balanced" dir="t">
              <a:rot lat="0" lon="0" rev="8700000"/>
            </a:lightRig>
          </a:scene3d>
        </p:grpSpPr>
        <p:sp>
          <p:nvSpPr>
            <p:cNvPr id="11" name="Rectangle 10">
              <a:extLst>
                <a:ext uri="{FF2B5EF4-FFF2-40B4-BE49-F238E27FC236}">
                  <a16:creationId xmlns:a16="http://schemas.microsoft.com/office/drawing/2014/main" id="{65519527-F676-4FE9-8475-032F2EC9731E}"/>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2" name="TextBox 11">
              <a:extLst>
                <a:ext uri="{FF2B5EF4-FFF2-40B4-BE49-F238E27FC236}">
                  <a16:creationId xmlns:a16="http://schemas.microsoft.com/office/drawing/2014/main" id="{F25C0EFA-0778-42C1-A528-FDD0FE7A7CD6}"/>
                </a:ext>
              </a:extLst>
            </p:cNvPr>
            <p:cNvSpPr txBox="1"/>
            <p:nvPr/>
          </p:nvSpPr>
          <p:spPr>
            <a:xfrm>
              <a:off x="5186361"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Land</a:t>
              </a:r>
              <a:br>
                <a:rPr lang="en-US" sz="2600" b="1" dirty="0">
                  <a:solidFill>
                    <a:schemeClr val="bg2"/>
                  </a:solidFill>
                </a:rPr>
              </a:br>
              <a:r>
                <a:rPr lang="en-US" sz="2600" b="1" dirty="0">
                  <a:solidFill>
                    <a:schemeClr val="bg2"/>
                  </a:solidFill>
                </a:rPr>
                <a:t>Classifications</a:t>
              </a:r>
              <a:endParaRPr lang="en-US" sz="2600" b="1" kern="1200" dirty="0">
                <a:solidFill>
                  <a:schemeClr val="bg2"/>
                </a:solidFill>
              </a:endParaRPr>
            </a:p>
          </p:txBody>
        </p:sp>
      </p:grpSp>
      <p:grpSp>
        <p:nvGrpSpPr>
          <p:cNvPr id="13" name="Group 12">
            <a:extLst>
              <a:ext uri="{FF2B5EF4-FFF2-40B4-BE49-F238E27FC236}">
                <a16:creationId xmlns:a16="http://schemas.microsoft.com/office/drawing/2014/main" id="{085D22E8-61A1-4C7C-968A-02E76779B58F}"/>
              </a:ext>
            </a:extLst>
          </p:cNvPr>
          <p:cNvGrpSpPr/>
          <p:nvPr/>
        </p:nvGrpSpPr>
        <p:grpSpPr>
          <a:xfrm>
            <a:off x="0" y="0"/>
            <a:ext cx="2357437" cy="1414462"/>
            <a:chOff x="5186362" y="55562"/>
            <a:chExt cx="2357437" cy="1414462"/>
          </a:xfrm>
          <a:scene3d>
            <a:camera prst="orthographicFront">
              <a:rot lat="0" lon="0" rev="0"/>
            </a:camera>
            <a:lightRig rig="balanced" dir="t">
              <a:rot lat="0" lon="0" rev="8700000"/>
            </a:lightRig>
          </a:scene3d>
        </p:grpSpPr>
        <p:sp>
          <p:nvSpPr>
            <p:cNvPr id="14" name="Rectangle 13">
              <a:extLst>
                <a:ext uri="{FF2B5EF4-FFF2-40B4-BE49-F238E27FC236}">
                  <a16:creationId xmlns:a16="http://schemas.microsoft.com/office/drawing/2014/main" id="{FE0DCED1-8A3F-4935-B431-B0785D0657EE}"/>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5" name="TextBox 14">
              <a:extLst>
                <a:ext uri="{FF2B5EF4-FFF2-40B4-BE49-F238E27FC236}">
                  <a16:creationId xmlns:a16="http://schemas.microsoft.com/office/drawing/2014/main" id="{6669A724-13D7-47BB-9CC2-513668DD3BA6}"/>
                </a:ext>
              </a:extLst>
            </p:cNvPr>
            <p:cNvSpPr txBox="1"/>
            <p:nvPr/>
          </p:nvSpPr>
          <p:spPr>
            <a:xfrm>
              <a:off x="5186362"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the revision process?</a:t>
              </a:r>
            </a:p>
          </p:txBody>
        </p:sp>
      </p:grpSp>
      <p:graphicFrame>
        <p:nvGraphicFramePr>
          <p:cNvPr id="16" name="Table 11">
            <a:extLst>
              <a:ext uri="{FF2B5EF4-FFF2-40B4-BE49-F238E27FC236}">
                <a16:creationId xmlns:a16="http://schemas.microsoft.com/office/drawing/2014/main" id="{476386C9-6571-4A04-962C-EF97FBD8715A}"/>
              </a:ext>
            </a:extLst>
          </p:cNvPr>
          <p:cNvGraphicFramePr>
            <a:graphicFrameLocks noGrp="1"/>
          </p:cNvGraphicFramePr>
          <p:nvPr>
            <p:extLst>
              <p:ext uri="{D42A27DB-BD31-4B8C-83A1-F6EECF244321}">
                <p14:modId xmlns:p14="http://schemas.microsoft.com/office/powerpoint/2010/main" val="2729654208"/>
              </p:ext>
            </p:extLst>
          </p:nvPr>
        </p:nvGraphicFramePr>
        <p:xfrm>
          <a:off x="185081" y="1671146"/>
          <a:ext cx="8771077" cy="4809744"/>
        </p:xfrm>
        <a:graphic>
          <a:graphicData uri="http://schemas.openxmlformats.org/drawingml/2006/table">
            <a:tbl>
              <a:tblPr firstRow="1" bandRow="1">
                <a:tableStyleId>{5FD0F851-EC5A-4D38-B0AD-8093EC10F338}</a:tableStyleId>
              </a:tblPr>
              <a:tblGrid>
                <a:gridCol w="1961952">
                  <a:extLst>
                    <a:ext uri="{9D8B030D-6E8A-4147-A177-3AD203B41FA5}">
                      <a16:colId xmlns:a16="http://schemas.microsoft.com/office/drawing/2014/main" val="876094584"/>
                    </a:ext>
                  </a:extLst>
                </a:gridCol>
                <a:gridCol w="6809125">
                  <a:extLst>
                    <a:ext uri="{9D8B030D-6E8A-4147-A177-3AD203B41FA5}">
                      <a16:colId xmlns:a16="http://schemas.microsoft.com/office/drawing/2014/main" val="1200926485"/>
                    </a:ext>
                  </a:extLst>
                </a:gridCol>
              </a:tblGrid>
              <a:tr h="212701">
                <a:tc>
                  <a:txBody>
                    <a:bodyPr/>
                    <a:lstStyle/>
                    <a:p>
                      <a:r>
                        <a:rPr lang="en-US" sz="1400" b="1" dirty="0">
                          <a:solidFill>
                            <a:schemeClr val="bg2"/>
                          </a:solidFill>
                        </a:rPr>
                        <a:t>Land Classification</a:t>
                      </a:r>
                      <a:endParaRPr lang="en-US" sz="1400" b="1" dirty="0">
                        <a:solidFill>
                          <a:schemeClr val="bg2"/>
                        </a:solidFill>
                        <a:latin typeface="Arial" panose="020B0604020202020204" pitchFamily="34" charset="0"/>
                        <a:cs typeface="Arial" panose="020B0604020202020204" pitchFamily="34" charset="0"/>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502850"/>
                    </a:solidFill>
                  </a:tcPr>
                </a:tc>
                <a:tc>
                  <a:txBody>
                    <a:bodyPr/>
                    <a:lstStyle/>
                    <a:p>
                      <a:r>
                        <a:rPr lang="en-US" sz="1400" b="1" dirty="0">
                          <a:solidFill>
                            <a:schemeClr val="bg2"/>
                          </a:solidFill>
                        </a:rPr>
                        <a:t>Definition</a:t>
                      </a:r>
                      <a:endParaRPr lang="en-US" sz="1400" b="1" dirty="0">
                        <a:solidFill>
                          <a:schemeClr val="bg2"/>
                        </a:solidFill>
                        <a:latin typeface="Arial" panose="020B0604020202020204" pitchFamily="34" charset="0"/>
                        <a:cs typeface="Arial" panose="020B0604020202020204" pitchFamily="34" charset="0"/>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502850"/>
                    </a:solidFill>
                  </a:tcPr>
                </a:tc>
                <a:extLst>
                  <a:ext uri="{0D108BD9-81ED-4DB2-BD59-A6C34878D82A}">
                    <a16:rowId xmlns:a16="http://schemas.microsoft.com/office/drawing/2014/main" val="2945070261"/>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spc="-5" dirty="0">
                          <a:solidFill>
                            <a:schemeClr val="bg1"/>
                          </a:solidFill>
                        </a:rPr>
                        <a:t>Project</a:t>
                      </a:r>
                      <a:r>
                        <a:rPr lang="en-US" sz="1400" b="1" spc="-30" dirty="0">
                          <a:solidFill>
                            <a:schemeClr val="bg1"/>
                          </a:solidFill>
                        </a:rPr>
                        <a:t> </a:t>
                      </a:r>
                      <a:r>
                        <a:rPr lang="en-US" sz="1400" b="1" dirty="0">
                          <a:solidFill>
                            <a:schemeClr val="bg1"/>
                          </a:solidFill>
                        </a:rPr>
                        <a:t>Operations</a:t>
                      </a:r>
                      <a:endParaRPr lang="en-US" sz="1400" b="1" dirty="0">
                        <a:solidFill>
                          <a:schemeClr val="bg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spc="-5" dirty="0">
                          <a:solidFill>
                            <a:schemeClr val="bg1"/>
                          </a:solidFill>
                        </a:rPr>
                        <a:t>Lands</a:t>
                      </a:r>
                      <a:r>
                        <a:rPr lang="en-US" sz="1400" dirty="0">
                          <a:solidFill>
                            <a:schemeClr val="bg1"/>
                          </a:solidFill>
                        </a:rPr>
                        <a:t> </a:t>
                      </a:r>
                      <a:r>
                        <a:rPr lang="en-US" sz="1400" spc="-5" dirty="0">
                          <a:solidFill>
                            <a:schemeClr val="bg1"/>
                          </a:solidFill>
                        </a:rPr>
                        <a:t>required </a:t>
                      </a:r>
                      <a:r>
                        <a:rPr lang="en-US" sz="1400" dirty="0">
                          <a:solidFill>
                            <a:schemeClr val="bg1"/>
                          </a:solidFill>
                        </a:rPr>
                        <a:t>for</a:t>
                      </a:r>
                      <a:r>
                        <a:rPr lang="en-US" sz="1400" spc="20" dirty="0">
                          <a:solidFill>
                            <a:schemeClr val="bg1"/>
                          </a:solidFill>
                        </a:rPr>
                        <a:t> </a:t>
                      </a:r>
                      <a:r>
                        <a:rPr lang="en-US" sz="1400" dirty="0">
                          <a:solidFill>
                            <a:schemeClr val="bg1"/>
                          </a:solidFill>
                        </a:rPr>
                        <a:t>the</a:t>
                      </a:r>
                      <a:r>
                        <a:rPr lang="en-US" sz="1400" spc="-5" dirty="0">
                          <a:solidFill>
                            <a:schemeClr val="bg1"/>
                          </a:solidFill>
                        </a:rPr>
                        <a:t> </a:t>
                      </a:r>
                      <a:r>
                        <a:rPr lang="en-US" sz="1400" dirty="0">
                          <a:solidFill>
                            <a:schemeClr val="bg1"/>
                          </a:solidFill>
                        </a:rPr>
                        <a:t>dam,</a:t>
                      </a:r>
                      <a:r>
                        <a:rPr lang="en-US" sz="1400" spc="10" dirty="0">
                          <a:solidFill>
                            <a:schemeClr val="bg1"/>
                          </a:solidFill>
                        </a:rPr>
                        <a:t> </a:t>
                      </a:r>
                      <a:r>
                        <a:rPr lang="en-US" sz="1400" spc="-15" dirty="0">
                          <a:solidFill>
                            <a:schemeClr val="bg1"/>
                          </a:solidFill>
                        </a:rPr>
                        <a:t>spillway,</a:t>
                      </a:r>
                      <a:r>
                        <a:rPr lang="en-US" sz="1400" spc="-5" dirty="0">
                          <a:solidFill>
                            <a:schemeClr val="bg1"/>
                          </a:solidFill>
                        </a:rPr>
                        <a:t> levees, office,</a:t>
                      </a:r>
                      <a:r>
                        <a:rPr lang="en-US" sz="1400" spc="15" dirty="0">
                          <a:solidFill>
                            <a:schemeClr val="bg1"/>
                          </a:solidFill>
                        </a:rPr>
                        <a:t> </a:t>
                      </a:r>
                      <a:r>
                        <a:rPr lang="en-US" sz="1400" spc="-5" dirty="0">
                          <a:solidFill>
                            <a:schemeClr val="bg1"/>
                          </a:solidFill>
                        </a:rPr>
                        <a:t>maintenance facilities</a:t>
                      </a:r>
                      <a:r>
                        <a:rPr lang="en-US" sz="1400" spc="5" dirty="0">
                          <a:solidFill>
                            <a:schemeClr val="bg1"/>
                          </a:solidFill>
                        </a:rPr>
                        <a:t> </a:t>
                      </a:r>
                      <a:r>
                        <a:rPr lang="en-US" sz="1400" spc="-5" dirty="0">
                          <a:solidFill>
                            <a:schemeClr val="bg1"/>
                          </a:solidFill>
                        </a:rPr>
                        <a:t>and</a:t>
                      </a:r>
                      <a:r>
                        <a:rPr lang="en-US" sz="1400" spc="5" dirty="0">
                          <a:solidFill>
                            <a:schemeClr val="bg1"/>
                          </a:solidFill>
                        </a:rPr>
                        <a:t> </a:t>
                      </a:r>
                      <a:r>
                        <a:rPr lang="en-US" sz="1400" spc="-5" dirty="0">
                          <a:solidFill>
                            <a:schemeClr val="bg1"/>
                          </a:solidFill>
                        </a:rPr>
                        <a:t>other</a:t>
                      </a:r>
                      <a:r>
                        <a:rPr lang="en-US" sz="1400" spc="20" dirty="0">
                          <a:solidFill>
                            <a:schemeClr val="bg1"/>
                          </a:solidFill>
                        </a:rPr>
                        <a:t> </a:t>
                      </a:r>
                      <a:r>
                        <a:rPr lang="en-US" sz="1400" spc="-5" dirty="0">
                          <a:solidFill>
                            <a:schemeClr val="bg1"/>
                          </a:solidFill>
                        </a:rPr>
                        <a:t>areas</a:t>
                      </a:r>
                      <a:r>
                        <a:rPr lang="en-US" sz="1400" spc="5" dirty="0">
                          <a:solidFill>
                            <a:schemeClr val="bg1"/>
                          </a:solidFill>
                        </a:rPr>
                        <a:t> </a:t>
                      </a:r>
                      <a:r>
                        <a:rPr lang="en-US" sz="1400" spc="-5" dirty="0">
                          <a:solidFill>
                            <a:schemeClr val="bg1"/>
                          </a:solidFill>
                        </a:rPr>
                        <a:t>that</a:t>
                      </a:r>
                      <a:r>
                        <a:rPr lang="en-US" sz="1400" spc="15" dirty="0">
                          <a:solidFill>
                            <a:schemeClr val="bg1"/>
                          </a:solidFill>
                        </a:rPr>
                        <a:t> </a:t>
                      </a:r>
                      <a:r>
                        <a:rPr lang="en-US" sz="1400" dirty="0">
                          <a:solidFill>
                            <a:schemeClr val="bg1"/>
                          </a:solidFill>
                        </a:rPr>
                        <a:t>are</a:t>
                      </a:r>
                      <a:r>
                        <a:rPr lang="en-US" sz="1400" spc="15" dirty="0">
                          <a:solidFill>
                            <a:schemeClr val="bg1"/>
                          </a:solidFill>
                        </a:rPr>
                        <a:t> </a:t>
                      </a:r>
                      <a:r>
                        <a:rPr lang="en-US" sz="1400" dirty="0">
                          <a:solidFill>
                            <a:schemeClr val="bg1"/>
                          </a:solidFill>
                        </a:rPr>
                        <a:t>used</a:t>
                      </a:r>
                      <a:r>
                        <a:rPr lang="en-US" sz="1400" spc="5" dirty="0">
                          <a:solidFill>
                            <a:schemeClr val="bg1"/>
                          </a:solidFill>
                        </a:rPr>
                        <a:t> </a:t>
                      </a:r>
                      <a:r>
                        <a:rPr lang="en-US" sz="1400" spc="-5" dirty="0">
                          <a:solidFill>
                            <a:schemeClr val="bg1"/>
                          </a:solidFill>
                        </a:rPr>
                        <a:t>solely</a:t>
                      </a:r>
                      <a:r>
                        <a:rPr lang="en-US" sz="1400" spc="-10" dirty="0">
                          <a:solidFill>
                            <a:schemeClr val="bg1"/>
                          </a:solidFill>
                        </a:rPr>
                        <a:t> </a:t>
                      </a:r>
                      <a:r>
                        <a:rPr lang="en-US" sz="1400" dirty="0">
                          <a:solidFill>
                            <a:schemeClr val="bg1"/>
                          </a:solidFill>
                        </a:rPr>
                        <a:t>for</a:t>
                      </a:r>
                      <a:r>
                        <a:rPr lang="en-US" sz="1400" spc="20" dirty="0">
                          <a:solidFill>
                            <a:schemeClr val="bg1"/>
                          </a:solidFill>
                        </a:rPr>
                        <a:t> </a:t>
                      </a:r>
                      <a:r>
                        <a:rPr lang="en-US" sz="1400" dirty="0">
                          <a:solidFill>
                            <a:schemeClr val="bg1"/>
                          </a:solidFill>
                        </a:rPr>
                        <a:t>project</a:t>
                      </a:r>
                      <a:r>
                        <a:rPr lang="en-US" sz="1400" spc="10" dirty="0">
                          <a:solidFill>
                            <a:schemeClr val="bg1"/>
                          </a:solidFill>
                        </a:rPr>
                        <a:t> </a:t>
                      </a:r>
                      <a:r>
                        <a:rPr lang="en-US" sz="1400" spc="-5" dirty="0">
                          <a:solidFill>
                            <a:schemeClr val="bg1"/>
                          </a:solidFill>
                        </a:rPr>
                        <a:t>operations.</a:t>
                      </a:r>
                      <a:endParaRPr lang="en-US" sz="1400" dirty="0">
                        <a:solidFill>
                          <a:schemeClr val="bg1"/>
                        </a:solidFill>
                        <a:latin typeface="Arial"/>
                        <a:cs typeface="Arial"/>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938564687"/>
                  </a:ext>
                </a:extLst>
              </a:tr>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rPr>
                        <a:t>High</a:t>
                      </a:r>
                      <a:r>
                        <a:rPr lang="en-US" sz="1400" b="1" spc="-95" dirty="0">
                          <a:solidFill>
                            <a:schemeClr val="bg1"/>
                          </a:solidFill>
                        </a:rPr>
                        <a:t> </a:t>
                      </a:r>
                      <a:r>
                        <a:rPr lang="en-US" sz="1400" b="1" dirty="0">
                          <a:solidFill>
                            <a:schemeClr val="bg1"/>
                          </a:solidFill>
                        </a:rPr>
                        <a:t>Density Recreation</a:t>
                      </a:r>
                      <a:endParaRPr lang="en-US" sz="1400" b="1" dirty="0">
                        <a:solidFill>
                          <a:schemeClr val="bg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D6CBDF"/>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spc="-5" dirty="0">
                          <a:solidFill>
                            <a:schemeClr val="bg1"/>
                          </a:solidFill>
                        </a:rPr>
                        <a:t>Land</a:t>
                      </a:r>
                      <a:r>
                        <a:rPr lang="en-US" sz="1400" spc="5" dirty="0">
                          <a:solidFill>
                            <a:schemeClr val="bg1"/>
                          </a:solidFill>
                        </a:rPr>
                        <a:t> </a:t>
                      </a:r>
                      <a:r>
                        <a:rPr lang="en-US" sz="1400" spc="-5" dirty="0">
                          <a:solidFill>
                            <a:schemeClr val="bg1"/>
                          </a:solidFill>
                        </a:rPr>
                        <a:t>developed</a:t>
                      </a:r>
                      <a:r>
                        <a:rPr lang="en-US" sz="1400" spc="5" dirty="0">
                          <a:solidFill>
                            <a:schemeClr val="bg1"/>
                          </a:solidFill>
                        </a:rPr>
                        <a:t> </a:t>
                      </a:r>
                      <a:r>
                        <a:rPr lang="en-US" sz="1400" dirty="0">
                          <a:solidFill>
                            <a:schemeClr val="bg1"/>
                          </a:solidFill>
                        </a:rPr>
                        <a:t>for</a:t>
                      </a:r>
                      <a:r>
                        <a:rPr lang="en-US" sz="1400" spc="20" dirty="0">
                          <a:solidFill>
                            <a:schemeClr val="bg1"/>
                          </a:solidFill>
                        </a:rPr>
                        <a:t> </a:t>
                      </a:r>
                      <a:r>
                        <a:rPr lang="en-US" sz="1400" spc="-5" dirty="0">
                          <a:solidFill>
                            <a:schemeClr val="bg1"/>
                          </a:solidFill>
                        </a:rPr>
                        <a:t>intensive</a:t>
                      </a:r>
                      <a:r>
                        <a:rPr lang="en-US" sz="1400" spc="5" dirty="0">
                          <a:solidFill>
                            <a:schemeClr val="bg1"/>
                          </a:solidFill>
                        </a:rPr>
                        <a:t> </a:t>
                      </a:r>
                      <a:r>
                        <a:rPr lang="en-US" sz="1400" spc="-5" dirty="0">
                          <a:solidFill>
                            <a:schemeClr val="bg1"/>
                          </a:solidFill>
                        </a:rPr>
                        <a:t>recreational</a:t>
                      </a:r>
                      <a:r>
                        <a:rPr lang="en-US" sz="1400" spc="15" dirty="0">
                          <a:solidFill>
                            <a:schemeClr val="bg1"/>
                          </a:solidFill>
                        </a:rPr>
                        <a:t> </a:t>
                      </a:r>
                      <a:r>
                        <a:rPr lang="en-US" sz="1400" spc="-5" dirty="0">
                          <a:solidFill>
                            <a:schemeClr val="bg1"/>
                          </a:solidFill>
                        </a:rPr>
                        <a:t>activities</a:t>
                      </a:r>
                      <a:r>
                        <a:rPr lang="en-US" sz="1400" spc="15" dirty="0">
                          <a:solidFill>
                            <a:schemeClr val="bg1"/>
                          </a:solidFill>
                        </a:rPr>
                        <a:t> </a:t>
                      </a:r>
                      <a:r>
                        <a:rPr lang="en-US" sz="1400" spc="-5" dirty="0">
                          <a:solidFill>
                            <a:schemeClr val="bg1"/>
                          </a:solidFill>
                        </a:rPr>
                        <a:t>for</a:t>
                      </a:r>
                      <a:r>
                        <a:rPr lang="en-US" sz="1400" spc="15" dirty="0">
                          <a:solidFill>
                            <a:schemeClr val="bg1"/>
                          </a:solidFill>
                        </a:rPr>
                        <a:t> </a:t>
                      </a:r>
                      <a:r>
                        <a:rPr lang="en-US" sz="1400" dirty="0">
                          <a:solidFill>
                            <a:schemeClr val="bg1"/>
                          </a:solidFill>
                        </a:rPr>
                        <a:t>the</a:t>
                      </a:r>
                      <a:r>
                        <a:rPr lang="en-US" sz="1400" spc="15" dirty="0">
                          <a:solidFill>
                            <a:schemeClr val="bg1"/>
                          </a:solidFill>
                        </a:rPr>
                        <a:t> </a:t>
                      </a:r>
                      <a:r>
                        <a:rPr lang="en-US" sz="1400" dirty="0">
                          <a:solidFill>
                            <a:schemeClr val="bg1"/>
                          </a:solidFill>
                        </a:rPr>
                        <a:t>visiting </a:t>
                      </a:r>
                      <a:r>
                        <a:rPr lang="en-US" sz="1400" spc="-5" dirty="0">
                          <a:solidFill>
                            <a:schemeClr val="bg1"/>
                          </a:solidFill>
                        </a:rPr>
                        <a:t>public,</a:t>
                      </a:r>
                      <a:r>
                        <a:rPr lang="en-US" sz="1400" dirty="0">
                          <a:solidFill>
                            <a:schemeClr val="bg1"/>
                          </a:solidFill>
                        </a:rPr>
                        <a:t> </a:t>
                      </a:r>
                      <a:r>
                        <a:rPr lang="en-US" sz="1400" spc="-5" dirty="0">
                          <a:solidFill>
                            <a:schemeClr val="bg1"/>
                          </a:solidFill>
                        </a:rPr>
                        <a:t>including</a:t>
                      </a:r>
                      <a:r>
                        <a:rPr lang="en-US" sz="1400" spc="-15" dirty="0">
                          <a:solidFill>
                            <a:schemeClr val="bg1"/>
                          </a:solidFill>
                        </a:rPr>
                        <a:t> </a:t>
                      </a:r>
                      <a:r>
                        <a:rPr lang="en-US" sz="1400" spc="-5" dirty="0">
                          <a:solidFill>
                            <a:schemeClr val="bg1"/>
                          </a:solidFill>
                        </a:rPr>
                        <a:t>day</a:t>
                      </a:r>
                      <a:r>
                        <a:rPr lang="en-US" sz="1400" spc="5" dirty="0">
                          <a:solidFill>
                            <a:schemeClr val="bg1"/>
                          </a:solidFill>
                        </a:rPr>
                        <a:t> </a:t>
                      </a:r>
                      <a:r>
                        <a:rPr lang="en-US" sz="1400" dirty="0">
                          <a:solidFill>
                            <a:schemeClr val="bg1"/>
                          </a:solidFill>
                        </a:rPr>
                        <a:t>use</a:t>
                      </a:r>
                      <a:r>
                        <a:rPr lang="en-US" sz="1400" spc="5" dirty="0">
                          <a:solidFill>
                            <a:schemeClr val="bg1"/>
                          </a:solidFill>
                        </a:rPr>
                        <a:t> </a:t>
                      </a:r>
                      <a:r>
                        <a:rPr lang="en-US" sz="1400" spc="-5" dirty="0">
                          <a:solidFill>
                            <a:schemeClr val="bg1"/>
                          </a:solidFill>
                        </a:rPr>
                        <a:t>areas</a:t>
                      </a:r>
                      <a:r>
                        <a:rPr lang="en-US" sz="1400" spc="10" dirty="0">
                          <a:solidFill>
                            <a:schemeClr val="bg1"/>
                          </a:solidFill>
                        </a:rPr>
                        <a:t> </a:t>
                      </a:r>
                      <a:r>
                        <a:rPr lang="en-US" sz="1400" spc="-5" dirty="0">
                          <a:solidFill>
                            <a:schemeClr val="bg1"/>
                          </a:solidFill>
                        </a:rPr>
                        <a:t>and</a:t>
                      </a:r>
                      <a:r>
                        <a:rPr lang="en-US" sz="1400" spc="5" dirty="0">
                          <a:solidFill>
                            <a:schemeClr val="bg1"/>
                          </a:solidFill>
                        </a:rPr>
                        <a:t> </a:t>
                      </a:r>
                      <a:r>
                        <a:rPr lang="en-US" sz="1400" spc="-5" dirty="0">
                          <a:solidFill>
                            <a:schemeClr val="bg1"/>
                          </a:solidFill>
                        </a:rPr>
                        <a:t>campground</a:t>
                      </a:r>
                      <a:r>
                        <a:rPr lang="en-US" sz="1400" spc="10" dirty="0">
                          <a:solidFill>
                            <a:schemeClr val="bg1"/>
                          </a:solidFill>
                        </a:rPr>
                        <a:t> </a:t>
                      </a:r>
                      <a:r>
                        <a:rPr lang="en-US" sz="1400" spc="-5" dirty="0">
                          <a:solidFill>
                            <a:schemeClr val="bg1"/>
                          </a:solidFill>
                        </a:rPr>
                        <a:t>areas</a:t>
                      </a:r>
                      <a:r>
                        <a:rPr lang="en-US" sz="1400" dirty="0">
                          <a:solidFill>
                            <a:schemeClr val="bg1"/>
                          </a:solidFill>
                        </a:rPr>
                        <a:t> </a:t>
                      </a:r>
                      <a:r>
                        <a:rPr lang="en-US" sz="1400" spc="-5" dirty="0">
                          <a:solidFill>
                            <a:schemeClr val="bg1"/>
                          </a:solidFill>
                        </a:rPr>
                        <a:t>for commercial</a:t>
                      </a:r>
                      <a:r>
                        <a:rPr lang="en-US" sz="1400" spc="5" dirty="0">
                          <a:solidFill>
                            <a:schemeClr val="bg1"/>
                          </a:solidFill>
                        </a:rPr>
                        <a:t> </a:t>
                      </a:r>
                      <a:r>
                        <a:rPr lang="en-US" sz="1400" spc="-5" dirty="0">
                          <a:solidFill>
                            <a:schemeClr val="bg1"/>
                          </a:solidFill>
                        </a:rPr>
                        <a:t>concessions,</a:t>
                      </a:r>
                      <a:r>
                        <a:rPr lang="en-US" sz="1400" spc="-10" dirty="0">
                          <a:solidFill>
                            <a:schemeClr val="bg1"/>
                          </a:solidFill>
                        </a:rPr>
                        <a:t> </a:t>
                      </a:r>
                      <a:r>
                        <a:rPr lang="en-US" sz="1400" spc="-5" dirty="0">
                          <a:solidFill>
                            <a:schemeClr val="bg1"/>
                          </a:solidFill>
                        </a:rPr>
                        <a:t>and</a:t>
                      </a:r>
                      <a:r>
                        <a:rPr lang="en-US" sz="1400" spc="5" dirty="0">
                          <a:solidFill>
                            <a:schemeClr val="bg1"/>
                          </a:solidFill>
                        </a:rPr>
                        <a:t> </a:t>
                      </a:r>
                      <a:r>
                        <a:rPr lang="en-US" sz="1400" spc="-5" dirty="0">
                          <a:solidFill>
                            <a:schemeClr val="bg1"/>
                          </a:solidFill>
                        </a:rPr>
                        <a:t>quasi-public development.</a:t>
                      </a:r>
                      <a:endParaRPr lang="en-US" sz="1400" dirty="0">
                        <a:solidFill>
                          <a:schemeClr val="bg1"/>
                        </a:solidFill>
                        <a:latin typeface="Arial"/>
                        <a:cs typeface="Arial"/>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D6CBDF"/>
                    </a:solidFill>
                  </a:tcPr>
                </a:tc>
                <a:extLst>
                  <a:ext uri="{0D108BD9-81ED-4DB2-BD59-A6C34878D82A}">
                    <a16:rowId xmlns:a16="http://schemas.microsoft.com/office/drawing/2014/main" val="1845021484"/>
                  </a:ext>
                </a:extLst>
              </a:tr>
              <a:tr h="370840">
                <a:tc rowSpan="4">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rPr>
                        <a:t>Multiple Resource </a:t>
                      </a:r>
                      <a:r>
                        <a:rPr lang="en-US" sz="1400" b="1" spc="-5" dirty="0">
                          <a:solidFill>
                            <a:schemeClr val="bg1"/>
                          </a:solidFill>
                        </a:rPr>
                        <a:t>Management</a:t>
                      </a:r>
                      <a:r>
                        <a:rPr lang="en-US" sz="1400" b="1" spc="-55" dirty="0">
                          <a:solidFill>
                            <a:schemeClr val="bg1"/>
                          </a:solidFill>
                        </a:rPr>
                        <a:t> </a:t>
                      </a:r>
                      <a:r>
                        <a:rPr lang="en-US" sz="1400" b="1" dirty="0">
                          <a:solidFill>
                            <a:schemeClr val="bg1"/>
                          </a:solidFill>
                        </a:rPr>
                        <a:t>Lands</a:t>
                      </a:r>
                      <a:endParaRPr lang="en-US" sz="1400" b="1" dirty="0">
                        <a:solidFill>
                          <a:schemeClr val="bg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rPr>
                        <a:t>Low</a:t>
                      </a:r>
                      <a:r>
                        <a:rPr lang="en-US" sz="1400" b="1" spc="5" dirty="0">
                          <a:solidFill>
                            <a:schemeClr val="bg1"/>
                          </a:solidFill>
                        </a:rPr>
                        <a:t> </a:t>
                      </a:r>
                      <a:r>
                        <a:rPr lang="en-US" sz="1400" b="1" spc="-5" dirty="0">
                          <a:solidFill>
                            <a:schemeClr val="bg1"/>
                          </a:solidFill>
                        </a:rPr>
                        <a:t>Density Recreation</a:t>
                      </a:r>
                      <a:r>
                        <a:rPr lang="en-US" sz="1400" spc="-5" dirty="0">
                          <a:solidFill>
                            <a:schemeClr val="bg1"/>
                          </a:solidFill>
                        </a:rPr>
                        <a:t>:</a:t>
                      </a:r>
                      <a:r>
                        <a:rPr lang="en-US" sz="1400" spc="5" dirty="0">
                          <a:solidFill>
                            <a:schemeClr val="bg1"/>
                          </a:solidFill>
                        </a:rPr>
                        <a:t> </a:t>
                      </a:r>
                      <a:r>
                        <a:rPr lang="en-US" sz="1400" spc="-5" dirty="0">
                          <a:solidFill>
                            <a:schemeClr val="bg1"/>
                          </a:solidFill>
                        </a:rPr>
                        <a:t>Lands</a:t>
                      </a:r>
                      <a:r>
                        <a:rPr lang="en-US" sz="1400" dirty="0">
                          <a:solidFill>
                            <a:schemeClr val="bg1"/>
                          </a:solidFill>
                        </a:rPr>
                        <a:t> with</a:t>
                      </a:r>
                      <a:r>
                        <a:rPr lang="en-US" sz="1400" spc="-5" dirty="0">
                          <a:solidFill>
                            <a:schemeClr val="bg1"/>
                          </a:solidFill>
                        </a:rPr>
                        <a:t> minimal</a:t>
                      </a:r>
                      <a:r>
                        <a:rPr lang="en-US" sz="1400" dirty="0">
                          <a:solidFill>
                            <a:schemeClr val="bg1"/>
                          </a:solidFill>
                        </a:rPr>
                        <a:t> </a:t>
                      </a:r>
                      <a:r>
                        <a:rPr lang="en-US" sz="1400" spc="-5" dirty="0">
                          <a:solidFill>
                            <a:schemeClr val="bg1"/>
                          </a:solidFill>
                        </a:rPr>
                        <a:t>development</a:t>
                      </a:r>
                      <a:r>
                        <a:rPr lang="en-US" sz="1400" dirty="0">
                          <a:solidFill>
                            <a:schemeClr val="bg1"/>
                          </a:solidFill>
                        </a:rPr>
                        <a:t> or infrastructure</a:t>
                      </a:r>
                      <a:r>
                        <a:rPr lang="en-US" sz="1400" spc="10" dirty="0">
                          <a:solidFill>
                            <a:schemeClr val="bg1"/>
                          </a:solidFill>
                        </a:rPr>
                        <a:t> </a:t>
                      </a:r>
                      <a:r>
                        <a:rPr lang="en-US" sz="1400" spc="-5" dirty="0">
                          <a:solidFill>
                            <a:schemeClr val="bg1"/>
                          </a:solidFill>
                        </a:rPr>
                        <a:t>that</a:t>
                      </a:r>
                      <a:r>
                        <a:rPr lang="en-US" sz="1400" spc="20" dirty="0">
                          <a:solidFill>
                            <a:schemeClr val="bg1"/>
                          </a:solidFill>
                        </a:rPr>
                        <a:t> </a:t>
                      </a:r>
                      <a:r>
                        <a:rPr lang="en-US" sz="1400" dirty="0">
                          <a:solidFill>
                            <a:schemeClr val="bg1"/>
                          </a:solidFill>
                        </a:rPr>
                        <a:t>support</a:t>
                      </a:r>
                      <a:r>
                        <a:rPr lang="en-US" sz="1400" spc="10" dirty="0">
                          <a:solidFill>
                            <a:schemeClr val="bg1"/>
                          </a:solidFill>
                        </a:rPr>
                        <a:t> </a:t>
                      </a:r>
                      <a:r>
                        <a:rPr lang="en-US" sz="1400" dirty="0">
                          <a:solidFill>
                            <a:schemeClr val="bg1"/>
                          </a:solidFill>
                        </a:rPr>
                        <a:t>passive</a:t>
                      </a:r>
                      <a:r>
                        <a:rPr lang="en-US" sz="1400" spc="-10" dirty="0">
                          <a:solidFill>
                            <a:schemeClr val="bg1"/>
                          </a:solidFill>
                        </a:rPr>
                        <a:t> </a:t>
                      </a:r>
                      <a:r>
                        <a:rPr lang="en-US" sz="1400" spc="-5" dirty="0">
                          <a:solidFill>
                            <a:schemeClr val="bg1"/>
                          </a:solidFill>
                        </a:rPr>
                        <a:t>public</a:t>
                      </a:r>
                      <a:r>
                        <a:rPr lang="en-US" sz="1400" spc="5" dirty="0">
                          <a:solidFill>
                            <a:schemeClr val="bg1"/>
                          </a:solidFill>
                        </a:rPr>
                        <a:t> </a:t>
                      </a:r>
                      <a:r>
                        <a:rPr lang="en-US" sz="1400" spc="-5" dirty="0">
                          <a:solidFill>
                            <a:schemeClr val="bg1"/>
                          </a:solidFill>
                        </a:rPr>
                        <a:t>recreational </a:t>
                      </a:r>
                      <a:r>
                        <a:rPr lang="en-US" sz="1400" dirty="0">
                          <a:solidFill>
                            <a:schemeClr val="bg1"/>
                          </a:solidFill>
                        </a:rPr>
                        <a:t>use</a:t>
                      </a:r>
                      <a:r>
                        <a:rPr lang="en-US" sz="1400" spc="5" dirty="0">
                          <a:solidFill>
                            <a:schemeClr val="bg1"/>
                          </a:solidFill>
                        </a:rPr>
                        <a:t> </a:t>
                      </a:r>
                      <a:r>
                        <a:rPr lang="en-US" sz="1400" spc="-5" dirty="0">
                          <a:solidFill>
                            <a:schemeClr val="bg1"/>
                          </a:solidFill>
                        </a:rPr>
                        <a:t>(e.g.,</a:t>
                      </a:r>
                      <a:r>
                        <a:rPr lang="en-US" sz="1400" spc="25" dirty="0">
                          <a:solidFill>
                            <a:schemeClr val="bg1"/>
                          </a:solidFill>
                        </a:rPr>
                        <a:t> </a:t>
                      </a:r>
                      <a:r>
                        <a:rPr lang="en-US" sz="1400" spc="-5" dirty="0">
                          <a:solidFill>
                            <a:schemeClr val="bg1"/>
                          </a:solidFill>
                        </a:rPr>
                        <a:t>trails, primitive camping,</a:t>
                      </a:r>
                      <a:r>
                        <a:rPr lang="en-US" sz="1400" spc="5" dirty="0">
                          <a:solidFill>
                            <a:schemeClr val="bg1"/>
                          </a:solidFill>
                        </a:rPr>
                        <a:t> </a:t>
                      </a:r>
                      <a:r>
                        <a:rPr lang="en-US" sz="1400" spc="-5" dirty="0">
                          <a:solidFill>
                            <a:schemeClr val="bg1"/>
                          </a:solidFill>
                        </a:rPr>
                        <a:t>wildlife</a:t>
                      </a:r>
                      <a:r>
                        <a:rPr lang="en-US" sz="1400" spc="-10" dirty="0">
                          <a:solidFill>
                            <a:schemeClr val="bg1"/>
                          </a:solidFill>
                        </a:rPr>
                        <a:t> </a:t>
                      </a:r>
                      <a:r>
                        <a:rPr lang="en-US" sz="1400" spc="-5" dirty="0">
                          <a:solidFill>
                            <a:schemeClr val="bg1"/>
                          </a:solidFill>
                        </a:rPr>
                        <a:t>observation, </a:t>
                      </a:r>
                      <a:r>
                        <a:rPr lang="en-US" sz="1400" dirty="0">
                          <a:solidFill>
                            <a:schemeClr val="bg1"/>
                          </a:solidFill>
                        </a:rPr>
                        <a:t>fishing </a:t>
                      </a:r>
                      <a:r>
                        <a:rPr lang="en-US" sz="1400" spc="-5" dirty="0">
                          <a:solidFill>
                            <a:schemeClr val="bg1"/>
                          </a:solidFill>
                        </a:rPr>
                        <a:t>and</a:t>
                      </a:r>
                      <a:r>
                        <a:rPr lang="en-US" sz="1400" dirty="0">
                          <a:solidFill>
                            <a:schemeClr val="bg1"/>
                          </a:solidFill>
                        </a:rPr>
                        <a:t> </a:t>
                      </a:r>
                      <a:r>
                        <a:rPr lang="en-US" sz="1400" spc="-5" dirty="0">
                          <a:solidFill>
                            <a:schemeClr val="bg1"/>
                          </a:solidFill>
                        </a:rPr>
                        <a:t>hunting)</a:t>
                      </a:r>
                      <a:r>
                        <a:rPr lang="en-US" sz="1400" b="0" spc="-5" dirty="0">
                          <a:solidFill>
                            <a:schemeClr val="bg1"/>
                          </a:solidFill>
                        </a:rPr>
                        <a:t>.</a:t>
                      </a:r>
                      <a:endParaRPr lang="en-US" sz="1400" dirty="0">
                        <a:solidFill>
                          <a:schemeClr val="bg1"/>
                        </a:solidFill>
                        <a:latin typeface="Arial"/>
                        <a:cs typeface="Arial"/>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274971764"/>
                  </a:ext>
                </a:extLst>
              </a:tr>
              <a:tr h="370840">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600" b="1" dirty="0">
                        <a:latin typeface="Arial" panose="020B0604020202020204" pitchFamily="34" charset="0"/>
                        <a:cs typeface="Arial" panose="020B0604020202020204" pitchFamily="34" charset="0"/>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1" spc="-5" dirty="0">
                          <a:solidFill>
                            <a:schemeClr val="bg1"/>
                          </a:solidFill>
                        </a:rPr>
                        <a:t>Wildlife</a:t>
                      </a:r>
                      <a:r>
                        <a:rPr lang="en-US" sz="1400" b="1" spc="35" dirty="0">
                          <a:solidFill>
                            <a:schemeClr val="bg1"/>
                          </a:solidFill>
                        </a:rPr>
                        <a:t> </a:t>
                      </a:r>
                      <a:r>
                        <a:rPr lang="en-US" sz="1400" b="1" spc="-5" dirty="0">
                          <a:solidFill>
                            <a:schemeClr val="bg1"/>
                          </a:solidFill>
                        </a:rPr>
                        <a:t>Management:</a:t>
                      </a:r>
                      <a:r>
                        <a:rPr lang="en-US" sz="1400" b="1" spc="20" dirty="0">
                          <a:solidFill>
                            <a:schemeClr val="bg1"/>
                          </a:solidFill>
                        </a:rPr>
                        <a:t> </a:t>
                      </a:r>
                      <a:r>
                        <a:rPr lang="en-US" sz="1400" spc="-5" dirty="0">
                          <a:solidFill>
                            <a:schemeClr val="bg1"/>
                          </a:solidFill>
                        </a:rPr>
                        <a:t>Lands</a:t>
                      </a:r>
                      <a:r>
                        <a:rPr lang="en-US" sz="1400" spc="15" dirty="0">
                          <a:solidFill>
                            <a:schemeClr val="bg1"/>
                          </a:solidFill>
                        </a:rPr>
                        <a:t> </a:t>
                      </a:r>
                      <a:r>
                        <a:rPr lang="en-US" sz="1400" spc="-5" dirty="0">
                          <a:solidFill>
                            <a:schemeClr val="bg1"/>
                          </a:solidFill>
                        </a:rPr>
                        <a:t>designated</a:t>
                      </a:r>
                      <a:r>
                        <a:rPr lang="en-US" sz="1400" spc="5" dirty="0">
                          <a:solidFill>
                            <a:schemeClr val="bg1"/>
                          </a:solidFill>
                        </a:rPr>
                        <a:t> </a:t>
                      </a:r>
                      <a:r>
                        <a:rPr lang="en-US" sz="1400" spc="-5" dirty="0">
                          <a:solidFill>
                            <a:schemeClr val="bg1"/>
                          </a:solidFill>
                        </a:rPr>
                        <a:t>for</a:t>
                      </a:r>
                      <a:r>
                        <a:rPr lang="en-US" sz="1400" spc="25" dirty="0">
                          <a:solidFill>
                            <a:schemeClr val="bg1"/>
                          </a:solidFill>
                        </a:rPr>
                        <a:t> </a:t>
                      </a:r>
                      <a:r>
                        <a:rPr lang="en-US" sz="1400" dirty="0">
                          <a:solidFill>
                            <a:schemeClr val="bg1"/>
                          </a:solidFill>
                        </a:rPr>
                        <a:t>the</a:t>
                      </a:r>
                      <a:r>
                        <a:rPr lang="en-US" sz="1400" spc="15" dirty="0">
                          <a:solidFill>
                            <a:schemeClr val="bg1"/>
                          </a:solidFill>
                        </a:rPr>
                        <a:t> </a:t>
                      </a:r>
                      <a:r>
                        <a:rPr lang="en-US" sz="1400" spc="-5" dirty="0">
                          <a:solidFill>
                            <a:schemeClr val="bg1"/>
                          </a:solidFill>
                        </a:rPr>
                        <a:t>stewardship</a:t>
                      </a:r>
                      <a:r>
                        <a:rPr lang="en-US" sz="1400" spc="5" dirty="0">
                          <a:solidFill>
                            <a:schemeClr val="bg1"/>
                          </a:solidFill>
                        </a:rPr>
                        <a:t> </a:t>
                      </a:r>
                      <a:r>
                        <a:rPr lang="en-US" sz="1400" dirty="0">
                          <a:solidFill>
                            <a:schemeClr val="bg1"/>
                          </a:solidFill>
                        </a:rPr>
                        <a:t>of</a:t>
                      </a:r>
                      <a:r>
                        <a:rPr lang="en-US" sz="1400" spc="20" dirty="0">
                          <a:solidFill>
                            <a:schemeClr val="bg1"/>
                          </a:solidFill>
                        </a:rPr>
                        <a:t> </a:t>
                      </a:r>
                      <a:r>
                        <a:rPr lang="en-US" sz="1400" dirty="0">
                          <a:solidFill>
                            <a:schemeClr val="bg1"/>
                          </a:solidFill>
                        </a:rPr>
                        <a:t>fish </a:t>
                      </a:r>
                      <a:r>
                        <a:rPr lang="en-US" sz="1400" spc="-5" dirty="0">
                          <a:solidFill>
                            <a:schemeClr val="bg1"/>
                          </a:solidFill>
                        </a:rPr>
                        <a:t>and wildlife</a:t>
                      </a:r>
                      <a:r>
                        <a:rPr lang="en-US" sz="1400" spc="-15" dirty="0">
                          <a:solidFill>
                            <a:schemeClr val="bg1"/>
                          </a:solidFill>
                        </a:rPr>
                        <a:t> </a:t>
                      </a:r>
                      <a:r>
                        <a:rPr lang="en-US" sz="1400" dirty="0">
                          <a:solidFill>
                            <a:schemeClr val="bg1"/>
                          </a:solidFill>
                        </a:rPr>
                        <a:t>resources.</a:t>
                      </a:r>
                      <a:endParaRPr lang="en-US" sz="1400" dirty="0">
                        <a:solidFill>
                          <a:schemeClr val="bg1"/>
                        </a:solidFill>
                        <a:latin typeface="Arial"/>
                        <a:cs typeface="Arial"/>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799036001"/>
                  </a:ext>
                </a:extLst>
              </a:tr>
              <a:tr h="370840">
                <a:tc vMerge="1">
                  <a:txBody>
                    <a:bodyPr/>
                    <a:lstStyle/>
                    <a:p>
                      <a:endParaRPr lang="en-US" sz="1600" b="1" dirty="0">
                        <a:latin typeface="Arial" panose="020B0604020202020204" pitchFamily="34" charset="0"/>
                        <a:cs typeface="Arial" panose="020B0604020202020204" pitchFamily="34" charset="0"/>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1" spc="-15" dirty="0">
                          <a:solidFill>
                            <a:schemeClr val="bg1"/>
                          </a:solidFill>
                        </a:rPr>
                        <a:t>Vegetative</a:t>
                      </a:r>
                      <a:r>
                        <a:rPr lang="en-US" sz="1400" b="1" spc="20" dirty="0">
                          <a:solidFill>
                            <a:schemeClr val="bg1"/>
                          </a:solidFill>
                        </a:rPr>
                        <a:t> </a:t>
                      </a:r>
                      <a:r>
                        <a:rPr lang="en-US" sz="1400" b="1" spc="-5" dirty="0">
                          <a:solidFill>
                            <a:schemeClr val="bg1"/>
                          </a:solidFill>
                        </a:rPr>
                        <a:t>Management:</a:t>
                      </a:r>
                      <a:r>
                        <a:rPr lang="en-US" sz="1400" b="1" spc="25" dirty="0">
                          <a:solidFill>
                            <a:schemeClr val="bg1"/>
                          </a:solidFill>
                        </a:rPr>
                        <a:t> </a:t>
                      </a:r>
                      <a:r>
                        <a:rPr lang="en-US" sz="1400" spc="-5" dirty="0">
                          <a:solidFill>
                            <a:schemeClr val="bg1"/>
                          </a:solidFill>
                        </a:rPr>
                        <a:t>Lands</a:t>
                      </a:r>
                      <a:r>
                        <a:rPr lang="en-US" sz="1400" spc="20" dirty="0">
                          <a:solidFill>
                            <a:schemeClr val="bg1"/>
                          </a:solidFill>
                        </a:rPr>
                        <a:t> </a:t>
                      </a:r>
                      <a:r>
                        <a:rPr lang="en-US" sz="1400" spc="-5" dirty="0">
                          <a:solidFill>
                            <a:schemeClr val="bg1"/>
                          </a:solidFill>
                        </a:rPr>
                        <a:t>designated</a:t>
                      </a:r>
                      <a:r>
                        <a:rPr lang="en-US" sz="1400" spc="5" dirty="0">
                          <a:solidFill>
                            <a:schemeClr val="bg1"/>
                          </a:solidFill>
                        </a:rPr>
                        <a:t> </a:t>
                      </a:r>
                      <a:r>
                        <a:rPr lang="en-US" sz="1400" spc="-5" dirty="0">
                          <a:solidFill>
                            <a:schemeClr val="bg1"/>
                          </a:solidFill>
                        </a:rPr>
                        <a:t>for</a:t>
                      </a:r>
                      <a:r>
                        <a:rPr lang="en-US" sz="1400" spc="35" dirty="0">
                          <a:solidFill>
                            <a:schemeClr val="bg1"/>
                          </a:solidFill>
                        </a:rPr>
                        <a:t> </a:t>
                      </a:r>
                      <a:r>
                        <a:rPr lang="en-US" sz="1400" dirty="0">
                          <a:solidFill>
                            <a:schemeClr val="bg1"/>
                          </a:solidFill>
                        </a:rPr>
                        <a:t>the</a:t>
                      </a:r>
                      <a:r>
                        <a:rPr lang="en-US" sz="1400" spc="20" dirty="0">
                          <a:solidFill>
                            <a:schemeClr val="bg1"/>
                          </a:solidFill>
                        </a:rPr>
                        <a:t> </a:t>
                      </a:r>
                      <a:r>
                        <a:rPr lang="en-US" sz="1400" spc="-5" dirty="0">
                          <a:solidFill>
                            <a:schemeClr val="bg1"/>
                          </a:solidFill>
                        </a:rPr>
                        <a:t>stewardship</a:t>
                      </a:r>
                      <a:r>
                        <a:rPr lang="en-US" sz="1400" spc="5" dirty="0">
                          <a:solidFill>
                            <a:schemeClr val="bg1"/>
                          </a:solidFill>
                        </a:rPr>
                        <a:t> </a:t>
                      </a:r>
                      <a:r>
                        <a:rPr lang="en-US" sz="1400" dirty="0">
                          <a:solidFill>
                            <a:schemeClr val="bg1"/>
                          </a:solidFill>
                        </a:rPr>
                        <a:t>of </a:t>
                      </a:r>
                      <a:r>
                        <a:rPr lang="en-US" sz="1400" spc="-5" dirty="0">
                          <a:solidFill>
                            <a:schemeClr val="bg1"/>
                          </a:solidFill>
                        </a:rPr>
                        <a:t>forest,</a:t>
                      </a:r>
                      <a:r>
                        <a:rPr lang="en-US" sz="1400" spc="20" dirty="0">
                          <a:solidFill>
                            <a:schemeClr val="bg1"/>
                          </a:solidFill>
                        </a:rPr>
                        <a:t> </a:t>
                      </a:r>
                      <a:r>
                        <a:rPr lang="en-US" sz="1400" spc="-5" dirty="0">
                          <a:solidFill>
                            <a:schemeClr val="bg1"/>
                          </a:solidFill>
                        </a:rPr>
                        <a:t>prairie,</a:t>
                      </a:r>
                      <a:r>
                        <a:rPr lang="en-US" sz="1400" dirty="0">
                          <a:solidFill>
                            <a:schemeClr val="bg1"/>
                          </a:solidFill>
                        </a:rPr>
                        <a:t> and </a:t>
                      </a:r>
                      <a:r>
                        <a:rPr lang="en-US" sz="1400" spc="-5" dirty="0">
                          <a:solidFill>
                            <a:schemeClr val="bg1"/>
                          </a:solidFill>
                        </a:rPr>
                        <a:t>other</a:t>
                      </a:r>
                      <a:r>
                        <a:rPr lang="en-US" sz="1400" spc="10" dirty="0">
                          <a:solidFill>
                            <a:schemeClr val="bg1"/>
                          </a:solidFill>
                        </a:rPr>
                        <a:t> </a:t>
                      </a:r>
                      <a:r>
                        <a:rPr lang="en-US" sz="1400" spc="-5" dirty="0">
                          <a:solidFill>
                            <a:schemeClr val="bg1"/>
                          </a:solidFill>
                        </a:rPr>
                        <a:t>native</a:t>
                      </a:r>
                      <a:r>
                        <a:rPr lang="en-US" sz="1400" dirty="0">
                          <a:solidFill>
                            <a:schemeClr val="bg1"/>
                          </a:solidFill>
                        </a:rPr>
                        <a:t> </a:t>
                      </a:r>
                      <a:r>
                        <a:rPr lang="en-US" sz="1400" spc="-5" dirty="0">
                          <a:solidFill>
                            <a:schemeClr val="bg1"/>
                          </a:solidFill>
                        </a:rPr>
                        <a:t>vegetative</a:t>
                      </a:r>
                      <a:r>
                        <a:rPr lang="en-US" sz="1400" spc="5" dirty="0">
                          <a:solidFill>
                            <a:schemeClr val="bg1"/>
                          </a:solidFill>
                        </a:rPr>
                        <a:t> </a:t>
                      </a:r>
                      <a:r>
                        <a:rPr lang="en-US" sz="1400" spc="-15" dirty="0">
                          <a:solidFill>
                            <a:schemeClr val="bg1"/>
                          </a:solidFill>
                        </a:rPr>
                        <a:t>cover.</a:t>
                      </a:r>
                      <a:endParaRPr lang="en-US" sz="1400" dirty="0">
                        <a:solidFill>
                          <a:schemeClr val="bg1"/>
                        </a:solidFill>
                        <a:latin typeface="Arial"/>
                        <a:cs typeface="Arial"/>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449099506"/>
                  </a:ext>
                </a:extLst>
              </a:tr>
              <a:tr h="370840">
                <a:tc vMerge="1">
                  <a:txBody>
                    <a:bodyPr/>
                    <a:lstStyle/>
                    <a:p>
                      <a:endParaRPr lang="en-US" sz="1600" b="1" dirty="0">
                        <a:latin typeface="Arial" panose="020B0604020202020204" pitchFamily="34" charset="0"/>
                        <a:cs typeface="Arial" panose="020B0604020202020204" pitchFamily="34" charset="0"/>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1" spc="-5" dirty="0">
                          <a:solidFill>
                            <a:schemeClr val="bg1"/>
                          </a:solidFill>
                        </a:rPr>
                        <a:t>Inactive</a:t>
                      </a:r>
                      <a:r>
                        <a:rPr lang="en-US" sz="1400" b="1" spc="25" dirty="0">
                          <a:solidFill>
                            <a:schemeClr val="bg1"/>
                          </a:solidFill>
                        </a:rPr>
                        <a:t> </a:t>
                      </a:r>
                      <a:r>
                        <a:rPr lang="en-US" sz="1400" b="1" spc="-5" dirty="0">
                          <a:solidFill>
                            <a:schemeClr val="bg1"/>
                          </a:solidFill>
                        </a:rPr>
                        <a:t>and/or</a:t>
                      </a:r>
                      <a:r>
                        <a:rPr lang="en-US" sz="1400" b="1" spc="20" dirty="0">
                          <a:solidFill>
                            <a:schemeClr val="bg1"/>
                          </a:solidFill>
                        </a:rPr>
                        <a:t> </a:t>
                      </a:r>
                      <a:r>
                        <a:rPr lang="en-US" sz="1400" b="1" dirty="0">
                          <a:solidFill>
                            <a:schemeClr val="bg1"/>
                          </a:solidFill>
                        </a:rPr>
                        <a:t>Future</a:t>
                      </a:r>
                      <a:r>
                        <a:rPr lang="en-US" sz="1400" b="1" spc="15" dirty="0">
                          <a:solidFill>
                            <a:schemeClr val="bg1"/>
                          </a:solidFill>
                        </a:rPr>
                        <a:t> </a:t>
                      </a:r>
                      <a:r>
                        <a:rPr lang="en-US" sz="1400" b="1" spc="-5" dirty="0">
                          <a:solidFill>
                            <a:schemeClr val="bg1"/>
                          </a:solidFill>
                        </a:rPr>
                        <a:t>Recreation</a:t>
                      </a:r>
                      <a:r>
                        <a:rPr lang="en-US" sz="1400" b="1" spc="-50" dirty="0">
                          <a:solidFill>
                            <a:schemeClr val="bg1"/>
                          </a:solidFill>
                        </a:rPr>
                        <a:t> </a:t>
                      </a:r>
                      <a:r>
                        <a:rPr lang="en-US" sz="1400" b="1" spc="-5" dirty="0">
                          <a:solidFill>
                            <a:schemeClr val="bg1"/>
                          </a:solidFill>
                        </a:rPr>
                        <a:t>Areas:</a:t>
                      </a:r>
                      <a:r>
                        <a:rPr lang="en-US" sz="1400" b="1" spc="20" dirty="0">
                          <a:solidFill>
                            <a:schemeClr val="bg1"/>
                          </a:solidFill>
                        </a:rPr>
                        <a:t> </a:t>
                      </a:r>
                      <a:r>
                        <a:rPr lang="en-US" sz="1400" spc="-5" dirty="0">
                          <a:solidFill>
                            <a:schemeClr val="bg1"/>
                          </a:solidFill>
                        </a:rPr>
                        <a:t>Recreation</a:t>
                      </a:r>
                      <a:r>
                        <a:rPr lang="en-US" sz="1400" dirty="0">
                          <a:solidFill>
                            <a:schemeClr val="bg1"/>
                          </a:solidFill>
                        </a:rPr>
                        <a:t> </a:t>
                      </a:r>
                      <a:r>
                        <a:rPr lang="en-US" sz="1400" spc="-5" dirty="0">
                          <a:solidFill>
                            <a:schemeClr val="bg1"/>
                          </a:solidFill>
                        </a:rPr>
                        <a:t>areas planned for</a:t>
                      </a:r>
                      <a:r>
                        <a:rPr lang="en-US" sz="1400" spc="15" dirty="0">
                          <a:solidFill>
                            <a:schemeClr val="bg1"/>
                          </a:solidFill>
                        </a:rPr>
                        <a:t> </a:t>
                      </a:r>
                      <a:r>
                        <a:rPr lang="en-US" sz="1400" dirty="0">
                          <a:solidFill>
                            <a:schemeClr val="bg1"/>
                          </a:solidFill>
                        </a:rPr>
                        <a:t>the future</a:t>
                      </a:r>
                      <a:r>
                        <a:rPr lang="en-US" sz="1400" spc="20" dirty="0">
                          <a:solidFill>
                            <a:schemeClr val="bg1"/>
                          </a:solidFill>
                        </a:rPr>
                        <a:t> </a:t>
                      </a:r>
                      <a:r>
                        <a:rPr lang="en-US" sz="1400" dirty="0">
                          <a:solidFill>
                            <a:schemeClr val="bg1"/>
                          </a:solidFill>
                        </a:rPr>
                        <a:t>or that</a:t>
                      </a:r>
                      <a:r>
                        <a:rPr lang="en-US" sz="1400" spc="10" dirty="0">
                          <a:solidFill>
                            <a:schemeClr val="bg1"/>
                          </a:solidFill>
                        </a:rPr>
                        <a:t> </a:t>
                      </a:r>
                      <a:r>
                        <a:rPr lang="en-US" sz="1400" spc="-5" dirty="0">
                          <a:solidFill>
                            <a:schemeClr val="bg1"/>
                          </a:solidFill>
                        </a:rPr>
                        <a:t>have</a:t>
                      </a:r>
                      <a:r>
                        <a:rPr lang="en-US" sz="1400" dirty="0">
                          <a:solidFill>
                            <a:schemeClr val="bg1"/>
                          </a:solidFill>
                        </a:rPr>
                        <a:t> </a:t>
                      </a:r>
                      <a:r>
                        <a:rPr lang="en-US" sz="1400" spc="-5" dirty="0">
                          <a:solidFill>
                            <a:schemeClr val="bg1"/>
                          </a:solidFill>
                        </a:rPr>
                        <a:t>been</a:t>
                      </a:r>
                      <a:r>
                        <a:rPr lang="en-US" sz="1400" dirty="0">
                          <a:solidFill>
                            <a:schemeClr val="bg1"/>
                          </a:solidFill>
                        </a:rPr>
                        <a:t> </a:t>
                      </a:r>
                      <a:r>
                        <a:rPr lang="en-US" sz="1400" spc="-5" dirty="0">
                          <a:solidFill>
                            <a:schemeClr val="bg1"/>
                          </a:solidFill>
                        </a:rPr>
                        <a:t>temporarily</a:t>
                      </a:r>
                      <a:r>
                        <a:rPr lang="en-US" sz="1400" spc="5" dirty="0">
                          <a:solidFill>
                            <a:schemeClr val="bg1"/>
                          </a:solidFill>
                        </a:rPr>
                        <a:t> </a:t>
                      </a:r>
                      <a:r>
                        <a:rPr lang="en-US" sz="1400" dirty="0">
                          <a:solidFill>
                            <a:schemeClr val="bg1"/>
                          </a:solidFill>
                        </a:rPr>
                        <a:t>closed.</a:t>
                      </a:r>
                      <a:endParaRPr lang="en-US" sz="1400" dirty="0">
                        <a:solidFill>
                          <a:schemeClr val="bg1"/>
                        </a:solidFill>
                        <a:latin typeface="Arial"/>
                        <a:cs typeface="Arial"/>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15863562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rPr>
                        <a:t>Env</a:t>
                      </a:r>
                      <a:r>
                        <a:rPr lang="en-US" sz="1400" b="1" spc="-5" dirty="0">
                          <a:solidFill>
                            <a:schemeClr val="bg1"/>
                          </a:solidFill>
                        </a:rPr>
                        <a:t>i</a:t>
                      </a:r>
                      <a:r>
                        <a:rPr lang="en-US" sz="1400" b="1" dirty="0">
                          <a:solidFill>
                            <a:schemeClr val="bg1"/>
                          </a:solidFill>
                        </a:rPr>
                        <a:t>ronm</a:t>
                      </a:r>
                      <a:r>
                        <a:rPr lang="en-US" sz="1400" b="1" spc="-10" dirty="0">
                          <a:solidFill>
                            <a:schemeClr val="bg1"/>
                          </a:solidFill>
                        </a:rPr>
                        <a:t>e</a:t>
                      </a:r>
                      <a:r>
                        <a:rPr lang="en-US" sz="1400" b="1" dirty="0">
                          <a:solidFill>
                            <a:schemeClr val="bg1"/>
                          </a:solidFill>
                        </a:rPr>
                        <a:t>ntal</a:t>
                      </a:r>
                      <a:r>
                        <a:rPr lang="en-US" sz="1400" b="1" spc="-10" dirty="0">
                          <a:solidFill>
                            <a:schemeClr val="bg1"/>
                          </a:solidFill>
                        </a:rPr>
                        <a:t>l</a:t>
                      </a:r>
                      <a:r>
                        <a:rPr lang="en-US" sz="1400" b="1" dirty="0">
                          <a:solidFill>
                            <a:schemeClr val="bg1"/>
                          </a:solidFill>
                        </a:rPr>
                        <a:t>y </a:t>
                      </a:r>
                      <a:r>
                        <a:rPr lang="en-US" sz="1400" b="1" spc="-5" dirty="0">
                          <a:solidFill>
                            <a:schemeClr val="bg1"/>
                          </a:solidFill>
                        </a:rPr>
                        <a:t>Sensitive</a:t>
                      </a:r>
                      <a:r>
                        <a:rPr lang="en-US" sz="1400" b="1" spc="-80" dirty="0">
                          <a:solidFill>
                            <a:schemeClr val="bg1"/>
                          </a:solidFill>
                        </a:rPr>
                        <a:t> </a:t>
                      </a:r>
                      <a:r>
                        <a:rPr lang="en-US" sz="1400" b="1" dirty="0">
                          <a:solidFill>
                            <a:schemeClr val="bg1"/>
                          </a:solidFill>
                        </a:rPr>
                        <a:t>Areas</a:t>
                      </a:r>
                      <a:endParaRPr lang="en-US" sz="1400" b="1" dirty="0">
                        <a:solidFill>
                          <a:schemeClr val="bg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D6CBDF"/>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rPr>
                        <a:t>Areas where </a:t>
                      </a:r>
                      <a:r>
                        <a:rPr lang="en-US" sz="1400" spc="-5" dirty="0">
                          <a:solidFill>
                            <a:schemeClr val="bg1"/>
                          </a:solidFill>
                        </a:rPr>
                        <a:t>scientific, ecological, </a:t>
                      </a:r>
                      <a:r>
                        <a:rPr lang="en-US" sz="1400" dirty="0">
                          <a:solidFill>
                            <a:schemeClr val="bg1"/>
                          </a:solidFill>
                        </a:rPr>
                        <a:t>cultural or </a:t>
                      </a:r>
                      <a:r>
                        <a:rPr lang="en-US" sz="1400" spc="-5" dirty="0">
                          <a:solidFill>
                            <a:schemeClr val="bg1"/>
                          </a:solidFill>
                        </a:rPr>
                        <a:t>aesthetic features have been identified. These areas must </a:t>
                      </a:r>
                      <a:r>
                        <a:rPr lang="en-US" sz="1400" dirty="0">
                          <a:solidFill>
                            <a:schemeClr val="bg1"/>
                          </a:solidFill>
                        </a:rPr>
                        <a:t>be </a:t>
                      </a:r>
                      <a:r>
                        <a:rPr lang="en-US" sz="1400" spc="-5" dirty="0">
                          <a:solidFill>
                            <a:schemeClr val="bg1"/>
                          </a:solidFill>
                        </a:rPr>
                        <a:t>considered </a:t>
                      </a:r>
                      <a:r>
                        <a:rPr lang="en-US" sz="1400" dirty="0">
                          <a:solidFill>
                            <a:schemeClr val="bg1"/>
                          </a:solidFill>
                        </a:rPr>
                        <a:t>by </a:t>
                      </a:r>
                      <a:r>
                        <a:rPr lang="en-US" sz="1400" spc="-5" dirty="0">
                          <a:solidFill>
                            <a:schemeClr val="bg1"/>
                          </a:solidFill>
                        </a:rPr>
                        <a:t>management </a:t>
                      </a:r>
                      <a:r>
                        <a:rPr lang="en-US" sz="1400" dirty="0">
                          <a:solidFill>
                            <a:schemeClr val="bg1"/>
                          </a:solidFill>
                        </a:rPr>
                        <a:t>to ensure</a:t>
                      </a:r>
                      <a:r>
                        <a:rPr lang="en-US" sz="1400" spc="-5" dirty="0">
                          <a:solidFill>
                            <a:schemeClr val="bg1"/>
                          </a:solidFill>
                        </a:rPr>
                        <a:t> </a:t>
                      </a:r>
                      <a:r>
                        <a:rPr lang="en-US" sz="1400" dirty="0">
                          <a:solidFill>
                            <a:schemeClr val="bg1"/>
                          </a:solidFill>
                        </a:rPr>
                        <a:t>they are not</a:t>
                      </a:r>
                      <a:r>
                        <a:rPr lang="en-US" sz="1400" spc="5" dirty="0">
                          <a:solidFill>
                            <a:schemeClr val="bg1"/>
                          </a:solidFill>
                        </a:rPr>
                        <a:t> </a:t>
                      </a:r>
                      <a:r>
                        <a:rPr lang="en-US" sz="1400" dirty="0">
                          <a:solidFill>
                            <a:schemeClr val="bg1"/>
                          </a:solidFill>
                        </a:rPr>
                        <a:t>adversely</a:t>
                      </a:r>
                      <a:r>
                        <a:rPr lang="en-US" sz="1400" spc="-10" dirty="0">
                          <a:solidFill>
                            <a:schemeClr val="bg1"/>
                          </a:solidFill>
                        </a:rPr>
                        <a:t> </a:t>
                      </a:r>
                      <a:r>
                        <a:rPr lang="en-US" sz="1400" spc="-5" dirty="0">
                          <a:solidFill>
                            <a:schemeClr val="bg1"/>
                          </a:solidFill>
                        </a:rPr>
                        <a:t>impacted.</a:t>
                      </a:r>
                      <a:endParaRPr lang="en-US" sz="1400" dirty="0">
                        <a:solidFill>
                          <a:schemeClr val="bg1"/>
                        </a:solidFill>
                        <a:latin typeface="Arial"/>
                        <a:cs typeface="Arial"/>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D6CBDF"/>
                    </a:solidFill>
                  </a:tcPr>
                </a:tc>
                <a:extLst>
                  <a:ext uri="{0D108BD9-81ED-4DB2-BD59-A6C34878D82A}">
                    <a16:rowId xmlns:a16="http://schemas.microsoft.com/office/drawing/2014/main" val="1000666814"/>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rPr>
                        <a:t>Mitigation</a:t>
                      </a:r>
                      <a:endParaRPr lang="en-US" sz="1400" b="1" dirty="0">
                        <a:solidFill>
                          <a:schemeClr val="bg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tc>
                  <a:txBody>
                    <a:bodyPr/>
                    <a:lstStyle/>
                    <a:p>
                      <a:pPr algn="l"/>
                      <a:r>
                        <a:rPr lang="en-US" sz="1400" b="0" dirty="0">
                          <a:solidFill>
                            <a:schemeClr val="bg1"/>
                          </a:solidFill>
                        </a:rPr>
                        <a:t>Lands acquired or designated specifically for offsetting losses associated with development of the project. Lands allocated as separable mitigation lands can only be given this classification. </a:t>
                      </a:r>
                      <a:endParaRPr lang="en-US" sz="1400" b="0" dirty="0">
                        <a:solidFill>
                          <a:schemeClr val="bg1"/>
                        </a:solidFill>
                        <a:latin typeface="Arial" panose="020B0604020202020204" pitchFamily="34" charset="0"/>
                        <a:cs typeface="Arial" panose="020B0604020202020204" pitchFamily="34" charset="0"/>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224545412"/>
                  </a:ext>
                </a:extLst>
              </a:tr>
            </a:tbl>
          </a:graphicData>
        </a:graphic>
      </p:graphicFrame>
    </p:spTree>
    <p:extLst>
      <p:ext uri="{BB962C8B-B14F-4D97-AF65-F5344CB8AC3E}">
        <p14:creationId xmlns:p14="http://schemas.microsoft.com/office/powerpoint/2010/main" val="3965745525"/>
      </p:ext>
    </p:extLst>
  </p:cSld>
  <p:clrMapOvr>
    <a:masterClrMapping/>
  </p:clrMapOvr>
  <mc:AlternateContent xmlns:mc="http://schemas.openxmlformats.org/markup-compatibility/2006" xmlns:p14="http://schemas.microsoft.com/office/powerpoint/2010/main">
    <mc:Choice Requires="p14">
      <p:transition p14:dur="10" advClick="0" advTm="94000"/>
    </mc:Choice>
    <mc:Fallback xmlns="">
      <p:transition advClick="0" advTm="9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1786CBB-EA7E-460E-AC88-ECBB6FD2A33E}"/>
              </a:ext>
            </a:extLst>
          </p:cNvPr>
          <p:cNvGrpSpPr/>
          <p:nvPr/>
        </p:nvGrpSpPr>
        <p:grpSpPr>
          <a:xfrm>
            <a:off x="2357438" y="0"/>
            <a:ext cx="2574410" cy="1414462"/>
            <a:chOff x="5185588" y="55562"/>
            <a:chExt cx="2358211" cy="1414462"/>
          </a:xfrm>
          <a:scene3d>
            <a:camera prst="orthographicFront">
              <a:rot lat="0" lon="0" rev="0"/>
            </a:camera>
            <a:lightRig rig="balanced" dir="t">
              <a:rot lat="0" lon="0" rev="8700000"/>
            </a:lightRig>
          </a:scene3d>
        </p:grpSpPr>
        <p:sp>
          <p:nvSpPr>
            <p:cNvPr id="13" name="Rectangle 12">
              <a:extLst>
                <a:ext uri="{FF2B5EF4-FFF2-40B4-BE49-F238E27FC236}">
                  <a16:creationId xmlns:a16="http://schemas.microsoft.com/office/drawing/2014/main" id="{E439A0C4-E2A6-44E2-993E-766279B4DA7D}"/>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4" name="TextBox 13">
              <a:extLst>
                <a:ext uri="{FF2B5EF4-FFF2-40B4-BE49-F238E27FC236}">
                  <a16:creationId xmlns:a16="http://schemas.microsoft.com/office/drawing/2014/main" id="{CF29345C-4306-4001-873C-D238489CA85B}"/>
                </a:ext>
              </a:extLst>
            </p:cNvPr>
            <p:cNvSpPr txBox="1"/>
            <p:nvPr/>
          </p:nvSpPr>
          <p:spPr>
            <a:xfrm>
              <a:off x="5185588" y="55562"/>
              <a:ext cx="2357438"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Water Surface</a:t>
              </a:r>
              <a:br>
                <a:rPr lang="en-US" sz="2600" b="1" dirty="0">
                  <a:solidFill>
                    <a:schemeClr val="bg2"/>
                  </a:solidFill>
                </a:rPr>
              </a:br>
              <a:r>
                <a:rPr lang="en-US" sz="2600" b="1" dirty="0">
                  <a:solidFill>
                    <a:schemeClr val="bg2"/>
                  </a:solidFill>
                </a:rPr>
                <a:t>Classifications</a:t>
              </a:r>
              <a:endParaRPr lang="en-US" sz="2600" b="1" kern="1200" dirty="0">
                <a:solidFill>
                  <a:schemeClr val="bg2"/>
                </a:solidFill>
              </a:endParaRPr>
            </a:p>
          </p:txBody>
        </p:sp>
      </p:grpSp>
      <p:grpSp>
        <p:nvGrpSpPr>
          <p:cNvPr id="15" name="Group 14">
            <a:extLst>
              <a:ext uri="{FF2B5EF4-FFF2-40B4-BE49-F238E27FC236}">
                <a16:creationId xmlns:a16="http://schemas.microsoft.com/office/drawing/2014/main" id="{29E51BEE-B761-42F1-AA62-89A79F812249}"/>
              </a:ext>
            </a:extLst>
          </p:cNvPr>
          <p:cNvGrpSpPr/>
          <p:nvPr/>
        </p:nvGrpSpPr>
        <p:grpSpPr>
          <a:xfrm>
            <a:off x="0" y="0"/>
            <a:ext cx="2357437" cy="1414462"/>
            <a:chOff x="5186362" y="55562"/>
            <a:chExt cx="2357437" cy="1414462"/>
          </a:xfrm>
          <a:scene3d>
            <a:camera prst="orthographicFront">
              <a:rot lat="0" lon="0" rev="0"/>
            </a:camera>
            <a:lightRig rig="balanced" dir="t">
              <a:rot lat="0" lon="0" rev="8700000"/>
            </a:lightRig>
          </a:scene3d>
        </p:grpSpPr>
        <p:sp>
          <p:nvSpPr>
            <p:cNvPr id="16" name="Rectangle 15">
              <a:extLst>
                <a:ext uri="{FF2B5EF4-FFF2-40B4-BE49-F238E27FC236}">
                  <a16:creationId xmlns:a16="http://schemas.microsoft.com/office/drawing/2014/main" id="{6EE3F04A-5E90-48D1-812F-3F32420BAA50}"/>
                </a:ext>
              </a:extLst>
            </p:cNvPr>
            <p:cNvSpPr/>
            <p:nvPr/>
          </p:nvSpPr>
          <p:spPr>
            <a:xfrm>
              <a:off x="5186362" y="55562"/>
              <a:ext cx="2357437" cy="1414462"/>
            </a:xfrm>
            <a:prstGeom prst="rect">
              <a:avLst/>
            </a:prstGeom>
            <a:solidFill>
              <a:srgbClr val="502850"/>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17" name="TextBox 16">
              <a:extLst>
                <a:ext uri="{FF2B5EF4-FFF2-40B4-BE49-F238E27FC236}">
                  <a16:creationId xmlns:a16="http://schemas.microsoft.com/office/drawing/2014/main" id="{E536D1AE-7D4F-4757-8CBC-0EAB5075B9C2}"/>
                </a:ext>
              </a:extLst>
            </p:cNvPr>
            <p:cNvSpPr txBox="1"/>
            <p:nvPr/>
          </p:nvSpPr>
          <p:spPr>
            <a:xfrm>
              <a:off x="5186362" y="55562"/>
              <a:ext cx="2357437" cy="1414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2"/>
                  </a:solidFill>
                </a:rPr>
                <a:t>What is the revision process?</a:t>
              </a:r>
            </a:p>
          </p:txBody>
        </p:sp>
      </p:grpSp>
      <p:sp>
        <p:nvSpPr>
          <p:cNvPr id="18" name="TextBox 17">
            <a:extLst>
              <a:ext uri="{FF2B5EF4-FFF2-40B4-BE49-F238E27FC236}">
                <a16:creationId xmlns:a16="http://schemas.microsoft.com/office/drawing/2014/main" id="{D8456B21-A40C-4422-8321-C970CA82B252}"/>
              </a:ext>
            </a:extLst>
          </p:cNvPr>
          <p:cNvSpPr txBox="1"/>
          <p:nvPr/>
        </p:nvSpPr>
        <p:spPr>
          <a:xfrm>
            <a:off x="5456214" y="1275962"/>
            <a:ext cx="3499944" cy="276999"/>
          </a:xfrm>
          <a:prstGeom prst="rect">
            <a:avLst/>
          </a:prstGeom>
          <a:noFill/>
        </p:spPr>
        <p:txBody>
          <a:bodyPr wrap="square" rtlCol="0">
            <a:spAutoFit/>
          </a:bodyPr>
          <a:lstStyle/>
          <a:p>
            <a:pPr algn="r"/>
            <a:r>
              <a:rPr lang="en-US" sz="1200" dirty="0"/>
              <a:t>Source: Engineering Pamphlet (EP) 1130-2-550</a:t>
            </a:r>
          </a:p>
        </p:txBody>
      </p:sp>
      <p:graphicFrame>
        <p:nvGraphicFramePr>
          <p:cNvPr id="19" name="Table 11">
            <a:extLst>
              <a:ext uri="{FF2B5EF4-FFF2-40B4-BE49-F238E27FC236}">
                <a16:creationId xmlns:a16="http://schemas.microsoft.com/office/drawing/2014/main" id="{721B548A-4B30-4DA5-A0A6-56FEF68AA18F}"/>
              </a:ext>
            </a:extLst>
          </p:cNvPr>
          <p:cNvGraphicFramePr>
            <a:graphicFrameLocks noGrp="1"/>
          </p:cNvGraphicFramePr>
          <p:nvPr>
            <p:extLst>
              <p:ext uri="{D42A27DB-BD31-4B8C-83A1-F6EECF244321}">
                <p14:modId xmlns:p14="http://schemas.microsoft.com/office/powerpoint/2010/main" val="3607696624"/>
              </p:ext>
            </p:extLst>
          </p:nvPr>
        </p:nvGraphicFramePr>
        <p:xfrm>
          <a:off x="185081" y="1671146"/>
          <a:ext cx="8771077" cy="2109216"/>
        </p:xfrm>
        <a:graphic>
          <a:graphicData uri="http://schemas.openxmlformats.org/drawingml/2006/table">
            <a:tbl>
              <a:tblPr firstRow="1" bandRow="1">
                <a:tableStyleId>{5FD0F851-EC5A-4D38-B0AD-8093EC10F338}</a:tableStyleId>
              </a:tblPr>
              <a:tblGrid>
                <a:gridCol w="1961952">
                  <a:extLst>
                    <a:ext uri="{9D8B030D-6E8A-4147-A177-3AD203B41FA5}">
                      <a16:colId xmlns:a16="http://schemas.microsoft.com/office/drawing/2014/main" val="876094584"/>
                    </a:ext>
                  </a:extLst>
                </a:gridCol>
                <a:gridCol w="6809125">
                  <a:extLst>
                    <a:ext uri="{9D8B030D-6E8A-4147-A177-3AD203B41FA5}">
                      <a16:colId xmlns:a16="http://schemas.microsoft.com/office/drawing/2014/main" val="1200926485"/>
                    </a:ext>
                  </a:extLst>
                </a:gridCol>
              </a:tblGrid>
              <a:tr h="212701">
                <a:tc>
                  <a:txBody>
                    <a:bodyPr/>
                    <a:lstStyle/>
                    <a:p>
                      <a:r>
                        <a:rPr lang="en-US" sz="1400" b="1" dirty="0">
                          <a:solidFill>
                            <a:schemeClr val="bg2"/>
                          </a:solidFill>
                        </a:rPr>
                        <a:t>Water Surface Classification</a:t>
                      </a:r>
                      <a:endParaRPr lang="en-US" sz="1400" b="1" dirty="0">
                        <a:solidFill>
                          <a:schemeClr val="bg2"/>
                        </a:solidFill>
                        <a:latin typeface="Arial" panose="020B0604020202020204" pitchFamily="34" charset="0"/>
                        <a:cs typeface="Arial" panose="020B0604020202020204" pitchFamily="34" charset="0"/>
                      </a:endParaRPr>
                    </a:p>
                  </a:txBody>
                  <a:tcPr marL="36576" marR="36576" marT="18288" marB="18288">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502850"/>
                    </a:solidFill>
                  </a:tcPr>
                </a:tc>
                <a:tc>
                  <a:txBody>
                    <a:bodyPr/>
                    <a:lstStyle/>
                    <a:p>
                      <a:r>
                        <a:rPr lang="en-US" sz="1400" b="1" dirty="0">
                          <a:solidFill>
                            <a:schemeClr val="bg2"/>
                          </a:solidFill>
                        </a:rPr>
                        <a:t>Definition</a:t>
                      </a:r>
                      <a:endParaRPr lang="en-US" sz="1400" b="1" dirty="0">
                        <a:solidFill>
                          <a:schemeClr val="bg2"/>
                        </a:solidFill>
                        <a:latin typeface="Arial" panose="020B0604020202020204" pitchFamily="34" charset="0"/>
                        <a:cs typeface="Arial" panose="020B0604020202020204" pitchFamily="34" charset="0"/>
                      </a:endParaRPr>
                    </a:p>
                  </a:txBody>
                  <a:tcPr marL="36576" marR="36576" marT="18288" marB="18288" anchor="b">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502850"/>
                    </a:solidFill>
                  </a:tcPr>
                </a:tc>
                <a:extLst>
                  <a:ext uri="{0D108BD9-81ED-4DB2-BD59-A6C34878D82A}">
                    <a16:rowId xmlns:a16="http://schemas.microsoft.com/office/drawing/2014/main" val="2945070261"/>
                  </a:ext>
                </a:extLst>
              </a:tr>
              <a:tr h="0">
                <a:tc>
                  <a:txBody>
                    <a:bodyPr/>
                    <a:lstStyle/>
                    <a:p>
                      <a:r>
                        <a:rPr lang="en-US" sz="1400" b="1" dirty="0">
                          <a:solidFill>
                            <a:schemeClr val="bg1"/>
                          </a:solidFill>
                        </a:rPr>
                        <a:t>Open Recreation</a:t>
                      </a:r>
                      <a:endParaRPr lang="en-US" sz="1400" b="1" dirty="0">
                        <a:solidFill>
                          <a:schemeClr val="bg1"/>
                        </a:solidFill>
                        <a:latin typeface="+mn-lt"/>
                        <a:cs typeface="Calibri" pitchFamily="34" charset="0"/>
                      </a:endParaRPr>
                    </a:p>
                  </a:txBody>
                  <a:tcPr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bg1"/>
                          </a:solidFill>
                        </a:rPr>
                        <a:t>Those waters available for year-round or seasonal water-based recreational use.	</a:t>
                      </a:r>
                      <a:endParaRPr lang="en-US" sz="1400" b="0" kern="1200" baseline="0" dirty="0">
                        <a:solidFill>
                          <a:schemeClr val="bg1"/>
                        </a:solidFill>
                        <a:latin typeface="+mn-lt"/>
                        <a:ea typeface="+mn-ea"/>
                        <a:cs typeface="Calibri" pitchFamily="34" charset="0"/>
                      </a:endParaRPr>
                    </a:p>
                  </a:txBody>
                  <a:tcPr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938564687"/>
                  </a:ext>
                </a:extLst>
              </a:tr>
              <a:tr h="0">
                <a:tc>
                  <a:txBody>
                    <a:bodyPr/>
                    <a:lstStyle/>
                    <a:p>
                      <a:r>
                        <a:rPr lang="en-US" sz="1400" b="1" dirty="0">
                          <a:solidFill>
                            <a:schemeClr val="bg1"/>
                          </a:solidFill>
                        </a:rPr>
                        <a:t>Restricted</a:t>
                      </a:r>
                      <a:endParaRPr lang="en-US" sz="1400" b="1" dirty="0">
                        <a:solidFill>
                          <a:schemeClr val="bg1"/>
                        </a:solidFill>
                        <a:latin typeface="+mn-lt"/>
                        <a:cs typeface="Calibri" pitchFamily="34" charset="0"/>
                      </a:endParaRPr>
                    </a:p>
                  </a:txBody>
                  <a:tcPr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D6CBD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bg1"/>
                          </a:solidFill>
                        </a:rPr>
                        <a:t>Water areas restricted for project operations, safety, and security purposes.</a:t>
                      </a:r>
                      <a:endParaRPr lang="en-US" sz="1400" b="0" kern="1200" baseline="0" dirty="0">
                        <a:solidFill>
                          <a:schemeClr val="bg1"/>
                        </a:solidFill>
                        <a:latin typeface="+mn-lt"/>
                        <a:ea typeface="+mn-ea"/>
                        <a:cs typeface="Calibri" pitchFamily="34" charset="0"/>
                      </a:endParaRPr>
                    </a:p>
                  </a:txBody>
                  <a:tcPr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D6CBDF"/>
                    </a:solidFill>
                  </a:tcPr>
                </a:tc>
                <a:extLst>
                  <a:ext uri="{0D108BD9-81ED-4DB2-BD59-A6C34878D82A}">
                    <a16:rowId xmlns:a16="http://schemas.microsoft.com/office/drawing/2014/main" val="1845021484"/>
                  </a:ext>
                </a:extLst>
              </a:tr>
              <a:tr h="370840">
                <a:tc>
                  <a:txBody>
                    <a:bodyPr/>
                    <a:lstStyle/>
                    <a:p>
                      <a:r>
                        <a:rPr lang="en-US" sz="1400" b="1" dirty="0">
                          <a:solidFill>
                            <a:schemeClr val="bg1"/>
                          </a:solidFill>
                        </a:rPr>
                        <a:t>Designated No-Wake</a:t>
                      </a:r>
                      <a:endParaRPr lang="en-US" sz="1400" b="1" dirty="0">
                        <a:solidFill>
                          <a:schemeClr val="bg1"/>
                        </a:solidFill>
                        <a:latin typeface="+mn-lt"/>
                        <a:cs typeface="Calibri" pitchFamily="34" charset="0"/>
                      </a:endParaRPr>
                    </a:p>
                  </a:txBody>
                  <a:tcPr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bg1"/>
                          </a:solidFill>
                        </a:rPr>
                        <a:t>To protect environmentally sensitive shoreline areas, recreational water access areas from disturbance, and for public safety.</a:t>
                      </a:r>
                      <a:endParaRPr lang="en-US" sz="1400" b="0" kern="1200" baseline="0" dirty="0">
                        <a:solidFill>
                          <a:schemeClr val="bg1"/>
                        </a:solidFill>
                        <a:latin typeface="+mn-lt"/>
                        <a:ea typeface="+mn-ea"/>
                        <a:cs typeface="Calibri" pitchFamily="34" charset="0"/>
                      </a:endParaRPr>
                    </a:p>
                  </a:txBody>
                  <a:tcPr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1000666814"/>
                  </a:ext>
                </a:extLst>
              </a:tr>
              <a:tr h="370840">
                <a:tc>
                  <a:txBody>
                    <a:bodyPr/>
                    <a:lstStyle/>
                    <a:p>
                      <a:r>
                        <a:rPr lang="en-US" sz="1400" b="1" dirty="0">
                          <a:solidFill>
                            <a:schemeClr val="bg1"/>
                          </a:solidFill>
                        </a:rPr>
                        <a:t>Fish and Wildlife Sanctuary</a:t>
                      </a:r>
                      <a:endParaRPr lang="en-US" sz="1400" b="1" dirty="0">
                        <a:solidFill>
                          <a:schemeClr val="bg1"/>
                        </a:solidFill>
                        <a:latin typeface="+mn-lt"/>
                        <a:cs typeface="Calibri" pitchFamily="34" charset="0"/>
                      </a:endParaRPr>
                    </a:p>
                  </a:txBody>
                  <a:tcPr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D6CBDF"/>
                    </a:solidFill>
                  </a:tcPr>
                </a:tc>
                <a:tc>
                  <a:txBody>
                    <a:bodyPr/>
                    <a:lstStyle/>
                    <a:p>
                      <a:r>
                        <a:rPr lang="en-US" sz="1400" dirty="0">
                          <a:solidFill>
                            <a:schemeClr val="bg1"/>
                          </a:solidFill>
                        </a:rPr>
                        <a:t>Annual or seasonal restrictions on areas to protect fish and wildlife species during periods of migration, resting, feeding, nesting,</a:t>
                      </a:r>
                      <a:r>
                        <a:rPr lang="en-US" sz="1400" baseline="0" dirty="0">
                          <a:solidFill>
                            <a:schemeClr val="bg1"/>
                          </a:solidFill>
                        </a:rPr>
                        <a:t> and/or spawning.</a:t>
                      </a:r>
                      <a:endParaRPr lang="en-US" sz="1400" b="0" dirty="0">
                        <a:solidFill>
                          <a:schemeClr val="bg1"/>
                        </a:solidFill>
                        <a:latin typeface="+mn-lt"/>
                        <a:cs typeface="Calibri" pitchFamily="34" charset="0"/>
                      </a:endParaRPr>
                    </a:p>
                  </a:txBody>
                  <a:tcPr anchor="ctr">
                    <a:lnL w="12700" cap="flat" cmpd="sng" algn="ctr">
                      <a:solidFill>
                        <a:srgbClr val="502850"/>
                      </a:solidFill>
                      <a:prstDash val="solid"/>
                      <a:round/>
                      <a:headEnd type="none" w="med" len="med"/>
                      <a:tailEnd type="none" w="med" len="med"/>
                    </a:lnL>
                    <a:lnR w="12700" cap="flat" cmpd="sng" algn="ctr">
                      <a:solidFill>
                        <a:srgbClr val="502850"/>
                      </a:solidFill>
                      <a:prstDash val="solid"/>
                      <a:round/>
                      <a:headEnd type="none" w="med" len="med"/>
                      <a:tailEnd type="none" w="med" len="med"/>
                    </a:lnR>
                    <a:lnT w="12700" cap="flat" cmpd="sng" algn="ctr">
                      <a:solidFill>
                        <a:srgbClr val="502850"/>
                      </a:solidFill>
                      <a:prstDash val="solid"/>
                      <a:round/>
                      <a:headEnd type="none" w="med" len="med"/>
                      <a:tailEnd type="none" w="med" len="med"/>
                    </a:lnT>
                    <a:lnB w="12700" cap="flat" cmpd="sng" algn="ctr">
                      <a:solidFill>
                        <a:srgbClr val="502850"/>
                      </a:solidFill>
                      <a:prstDash val="solid"/>
                      <a:round/>
                      <a:headEnd type="none" w="med" len="med"/>
                      <a:tailEnd type="none" w="med" len="med"/>
                    </a:lnB>
                    <a:solidFill>
                      <a:srgbClr val="D6CBDF"/>
                    </a:solidFill>
                  </a:tcPr>
                </a:tc>
                <a:extLst>
                  <a:ext uri="{0D108BD9-81ED-4DB2-BD59-A6C34878D82A}">
                    <a16:rowId xmlns:a16="http://schemas.microsoft.com/office/drawing/2014/main" val="224545412"/>
                  </a:ext>
                </a:extLst>
              </a:tr>
            </a:tbl>
          </a:graphicData>
        </a:graphic>
      </p:graphicFrame>
    </p:spTree>
    <p:extLst>
      <p:ext uri="{BB962C8B-B14F-4D97-AF65-F5344CB8AC3E}">
        <p14:creationId xmlns:p14="http://schemas.microsoft.com/office/powerpoint/2010/main" val="3226802837"/>
      </p:ext>
    </p:extLst>
  </p:cSld>
  <p:clrMapOvr>
    <a:masterClrMapping/>
  </p:clrMapOvr>
  <mc:AlternateContent xmlns:mc="http://schemas.openxmlformats.org/markup-compatibility/2006" xmlns:p14="http://schemas.microsoft.com/office/powerpoint/2010/main">
    <mc:Choice Requires="p14">
      <p:transition p14:dur="0" advClick="0" advTm="62000"/>
    </mc:Choice>
    <mc:Fallback xmlns="">
      <p:transition advClick="0" advTm="6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0.6|0.4|0.3|1.8"/>
</p:tagLst>
</file>

<file path=ppt/tags/tag2.xml><?xml version="1.0" encoding="utf-8"?>
<p:tagLst xmlns:a="http://schemas.openxmlformats.org/drawingml/2006/main" xmlns:r="http://schemas.openxmlformats.org/officeDocument/2006/relationships" xmlns:p="http://schemas.openxmlformats.org/presentationml/2006/main">
  <p:tag name="TIMING" val="|1.7|0.6|0.4|0.3|1.8"/>
</p:tagLst>
</file>

<file path=ppt/theme/theme1.xml><?xml version="1.0" encoding="utf-8"?>
<a:theme xmlns:a="http://schemas.openxmlformats.org/drawingml/2006/main" name="1_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10.xml><?xml version="1.0" encoding="utf-8"?>
<a:theme xmlns:a="http://schemas.openxmlformats.org/drawingml/2006/main" name="8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11.xml><?xml version="1.0" encoding="utf-8"?>
<a:theme xmlns:a="http://schemas.openxmlformats.org/drawingml/2006/main" name="9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12.xml><?xml version="1.0" encoding="utf-8"?>
<a:theme xmlns:a="http://schemas.openxmlformats.org/drawingml/2006/main" name="10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3.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2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5.xml><?xml version="1.0" encoding="utf-8"?>
<a:theme xmlns:a="http://schemas.openxmlformats.org/drawingml/2006/main" name="3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6.xml><?xml version="1.0" encoding="utf-8"?>
<a:theme xmlns:a="http://schemas.openxmlformats.org/drawingml/2006/main" name="4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7.xml><?xml version="1.0" encoding="utf-8"?>
<a:theme xmlns:a="http://schemas.openxmlformats.org/drawingml/2006/main" name="5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8.xml><?xml version="1.0" encoding="utf-8"?>
<a:theme xmlns:a="http://schemas.openxmlformats.org/drawingml/2006/main" name="6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9.xml><?xml version="1.0" encoding="utf-8"?>
<a:theme xmlns:a="http://schemas.openxmlformats.org/drawingml/2006/main" name="7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docProps/app.xml><?xml version="1.0" encoding="utf-8"?>
<Properties xmlns="http://schemas.openxmlformats.org/officeDocument/2006/extended-properties" xmlns:vt="http://schemas.openxmlformats.org/officeDocument/2006/docPropsVTypes">
  <Template>Office Theme</Template>
  <TotalTime>4290</TotalTime>
  <Words>3626</Words>
  <Application>Microsoft Office PowerPoint</Application>
  <PresentationFormat>On-screen Show (4:3)</PresentationFormat>
  <Paragraphs>359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18</vt:i4>
      </vt:variant>
    </vt:vector>
  </HeadingPairs>
  <TitlesOfParts>
    <vt:vector size="34" baseType="lpstr">
      <vt:lpstr>Arial</vt:lpstr>
      <vt:lpstr>Arial Black</vt:lpstr>
      <vt:lpstr>Calibri</vt:lpstr>
      <vt:lpstr>Wingdings</vt:lpstr>
      <vt:lpstr>1_Title Slide Templates</vt:lpstr>
      <vt:lpstr>Title Slide Templates</vt:lpstr>
      <vt:lpstr>1_Content Templates</vt:lpstr>
      <vt:lpstr>2_Content Templates</vt:lpstr>
      <vt:lpstr>3_Content Templates</vt:lpstr>
      <vt:lpstr>4_Content Templates</vt:lpstr>
      <vt:lpstr>5_Content Templates</vt:lpstr>
      <vt:lpstr>6_Content Templates</vt:lpstr>
      <vt:lpstr>7_Content Templates</vt:lpstr>
      <vt:lpstr>8_Content Templates</vt:lpstr>
      <vt:lpstr>9_Content Templates</vt:lpstr>
      <vt:lpstr>10_Content Templates</vt:lpstr>
      <vt:lpstr>Bardwell Lake Master Plan Revision:  Public Involvement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USACE Civil Works Water Resource Projects - Master Plan Revision: Public Involvement Presentation</dc:title>
  <dc:creator>Fields, Rhonda E CIV USARMY CESWF (USA)</dc:creator>
  <cp:lastModifiedBy>Mayfield, Dylan R CIV USARMY CESWF (USA)</cp:lastModifiedBy>
  <cp:revision>200</cp:revision>
  <cp:lastPrinted>2022-03-16T20:25:42Z</cp:lastPrinted>
  <dcterms:created xsi:type="dcterms:W3CDTF">2020-04-03T20:27:14Z</dcterms:created>
  <dcterms:modified xsi:type="dcterms:W3CDTF">2023-02-16T18:32:18Z</dcterms:modified>
</cp:coreProperties>
</file>